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5"/>
  </p:notesMasterIdLst>
  <p:sldIdLst>
    <p:sldId id="462" r:id="rId2"/>
    <p:sldId id="458" r:id="rId3"/>
    <p:sldId id="443" r:id="rId4"/>
    <p:sldId id="448" r:id="rId5"/>
    <p:sldId id="453" r:id="rId6"/>
    <p:sldId id="454" r:id="rId7"/>
    <p:sldId id="455" r:id="rId8"/>
    <p:sldId id="456" r:id="rId9"/>
    <p:sldId id="457" r:id="rId10"/>
    <p:sldId id="444" r:id="rId11"/>
    <p:sldId id="459" r:id="rId12"/>
    <p:sldId id="460" r:id="rId13"/>
    <p:sldId id="461" r:id="rId14"/>
  </p:sldIdLst>
  <p:sldSz cx="9144000" cy="6858000" type="screen4x3"/>
  <p:notesSz cx="6797675" cy="9926638"/>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CC00"/>
    <a:srgbClr val="CCECFF"/>
    <a:srgbClr val="CCCCFF"/>
    <a:srgbClr val="CCFFCC"/>
    <a:srgbClr val="CCFFFF"/>
    <a:srgbClr val="B4D9EA"/>
    <a:srgbClr val="FF9999"/>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02" autoAdjust="0"/>
  </p:normalViewPr>
  <p:slideViewPr>
    <p:cSldViewPr>
      <p:cViewPr varScale="1">
        <p:scale>
          <a:sx n="75" d="100"/>
          <a:sy n="75" d="100"/>
        </p:scale>
        <p:origin x="1692"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5659" cy="498056"/>
          </a:xfrm>
          <a:prstGeom prst="rect">
            <a:avLst/>
          </a:prstGeom>
        </p:spPr>
        <p:txBody>
          <a:bodyPr vert="horz" lIns="91432" tIns="45715" rIns="91432" bIns="45715" rtlCol="0"/>
          <a:lstStyle>
            <a:lvl1pPr algn="l">
              <a:defRPr sz="1200"/>
            </a:lvl1pPr>
          </a:lstStyle>
          <a:p>
            <a:endParaRPr lang="da-DK"/>
          </a:p>
        </p:txBody>
      </p:sp>
      <p:sp>
        <p:nvSpPr>
          <p:cNvPr id="3" name="Pladsholder til dato 2"/>
          <p:cNvSpPr>
            <a:spLocks noGrp="1"/>
          </p:cNvSpPr>
          <p:nvPr>
            <p:ph type="dt" idx="1"/>
          </p:nvPr>
        </p:nvSpPr>
        <p:spPr>
          <a:xfrm>
            <a:off x="3850444" y="0"/>
            <a:ext cx="2945659" cy="498056"/>
          </a:xfrm>
          <a:prstGeom prst="rect">
            <a:avLst/>
          </a:prstGeom>
        </p:spPr>
        <p:txBody>
          <a:bodyPr vert="horz" lIns="91432" tIns="45715" rIns="91432" bIns="45715" rtlCol="0"/>
          <a:lstStyle>
            <a:lvl1pPr algn="r">
              <a:defRPr sz="1200"/>
            </a:lvl1pPr>
          </a:lstStyle>
          <a:p>
            <a:fld id="{01199350-34B3-4E15-A772-14650794C435}" type="datetimeFigureOut">
              <a:rPr lang="da-DK" smtClean="0"/>
              <a:t>10-05-2021</a:t>
            </a:fld>
            <a:endParaRPr lang="da-DK"/>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2" tIns="45715" rIns="91432" bIns="45715"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32" tIns="45715" rIns="91432" bIns="45715"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1" y="9428585"/>
            <a:ext cx="2945659" cy="498055"/>
          </a:xfrm>
          <a:prstGeom prst="rect">
            <a:avLst/>
          </a:prstGeom>
        </p:spPr>
        <p:txBody>
          <a:bodyPr vert="horz" lIns="91432" tIns="45715" rIns="91432" bIns="45715"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4" y="9428585"/>
            <a:ext cx="2945659" cy="498055"/>
          </a:xfrm>
          <a:prstGeom prst="rect">
            <a:avLst/>
          </a:prstGeom>
        </p:spPr>
        <p:txBody>
          <a:bodyPr vert="horz" lIns="91432" tIns="45715" rIns="91432" bIns="45715" rtlCol="0" anchor="b"/>
          <a:lstStyle>
            <a:lvl1pPr algn="r">
              <a:defRPr sz="1200"/>
            </a:lvl1pPr>
          </a:lstStyle>
          <a:p>
            <a:fld id="{803CB4E6-98D1-4944-852D-19618C1204AD}" type="slidenum">
              <a:rPr lang="da-DK" smtClean="0"/>
              <a:t>‹nr.›</a:t>
            </a:fld>
            <a:endParaRPr lang="da-DK"/>
          </a:p>
        </p:txBody>
      </p:sp>
    </p:spTree>
    <p:extLst>
      <p:ext uri="{BB962C8B-B14F-4D97-AF65-F5344CB8AC3E}">
        <p14:creationId xmlns:p14="http://schemas.microsoft.com/office/powerpoint/2010/main" val="350716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Jeg</a:t>
            </a:r>
            <a:r>
              <a:rPr lang="da-DK" baseline="0" dirty="0" smtClean="0"/>
              <a:t> tror ikke forsiden skal bruges, da der bliver budt velkommen uden slides..?</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1</a:t>
            </a:fld>
            <a:endParaRPr lang="da-DK"/>
          </a:p>
        </p:txBody>
      </p:sp>
    </p:spTree>
    <p:extLst>
      <p:ext uri="{BB962C8B-B14F-4D97-AF65-F5344CB8AC3E}">
        <p14:creationId xmlns:p14="http://schemas.microsoft.com/office/powerpoint/2010/main" val="836659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Ved borgermødet modtog vi 259 kommentarer, der bl.a.</a:t>
            </a:r>
            <a:r>
              <a:rPr lang="da-DK" baseline="0" dirty="0" smtClean="0"/>
              <a:t> gav en rigtig god retning for formulering af visionen. Ex på kommentarer læses op.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10</a:t>
            </a:fld>
            <a:endParaRPr lang="da-DK"/>
          </a:p>
        </p:txBody>
      </p:sp>
    </p:spTree>
    <p:extLst>
      <p:ext uri="{BB962C8B-B14F-4D97-AF65-F5344CB8AC3E}">
        <p14:creationId xmlns:p14="http://schemas.microsoft.com/office/powerpoint/2010/main" val="128252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Inputtene er blevet grupperet i 6 temaer (de 6 temaer fra </a:t>
            </a:r>
            <a:r>
              <a:rPr lang="da-DK" dirty="0" err="1" smtClean="0"/>
              <a:t>Foranalysen</a:t>
            </a:r>
            <a:r>
              <a:rPr lang="da-DK" dirty="0" smtClean="0"/>
              <a:t>). Antal gennemgås. Veje, stier og mobilitet topscorer. </a:t>
            </a:r>
          </a:p>
          <a:p>
            <a:r>
              <a:rPr lang="da-DK" baseline="0" dirty="0" smtClean="0"/>
              <a:t>Referatet ligger i sin fulde længde og kan findes på www.brondby.dk/</a:t>
            </a:r>
            <a:r>
              <a:rPr lang="da-DK" baseline="0" dirty="0" err="1" smtClean="0"/>
              <a:t>fremtidensbrondbystrand</a:t>
            </a:r>
            <a:r>
              <a:rPr lang="da-DK" baseline="0" dirty="0" smtClean="0"/>
              <a:t>. </a:t>
            </a:r>
          </a:p>
          <a:p>
            <a:r>
              <a:rPr lang="da-DK" baseline="0" dirty="0" smtClean="0"/>
              <a:t>Også her bruges inputtene når vi skal skrive programmet for parallelkonkurrencen, hvilket vi er i fuld gang med nu, og vil også blive brugt som inspiration og opslagsværk for de tre tværfaglige teams, der skal give bud på en gentænkning af bydelen.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11</a:t>
            </a:fld>
            <a:endParaRPr lang="da-DK"/>
          </a:p>
        </p:txBody>
      </p:sp>
    </p:spTree>
    <p:extLst>
      <p:ext uri="{BB962C8B-B14F-4D97-AF65-F5344CB8AC3E}">
        <p14:creationId xmlns:p14="http://schemas.microsoft.com/office/powerpoint/2010/main" val="84883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giver ordet til Casper, der fortæller om de input</a:t>
            </a:r>
            <a:r>
              <a:rPr lang="da-DK" baseline="0" dirty="0" smtClean="0"/>
              <a:t>, der har et kortere sigte. </a:t>
            </a:r>
            <a:r>
              <a:rPr lang="da-DK" dirty="0" smtClean="0"/>
              <a:t>Ca. 20 af inputtene har et kortere sigte end hvad der ligger lige til højrebenet at indarbejde i en 20-årig strategisk plan. Det drejer sig fx om input vedr. lys på stier, biler på græsrabatter og </a:t>
            </a:r>
            <a:r>
              <a:rPr lang="da-DK" dirty="0" err="1" smtClean="0"/>
              <a:t>opstribning</a:t>
            </a:r>
            <a:r>
              <a:rPr lang="da-DK" dirty="0" smtClean="0"/>
              <a:t> af boldbaner. </a:t>
            </a:r>
          </a:p>
          <a:p>
            <a:r>
              <a:rPr lang="da-DK" dirty="0" smtClean="0"/>
              <a:t>Vi har sorteret disse input fra og fordelt dem til rette</a:t>
            </a:r>
            <a:r>
              <a:rPr lang="da-DK" baseline="0" dirty="0" smtClean="0"/>
              <a:t> modtager. Vi kan på ingen måde love at tage os af det hele, da nogle forhold fx kræver involvering af andre myndigheder (Kystdirektoratet), mens andre forhold konkurrerer om midlerne på et hårdt presset budget, men vi har noteret os punkterne. </a:t>
            </a:r>
          </a:p>
          <a:p>
            <a:r>
              <a:rPr lang="da-DK" baseline="0" dirty="0" smtClean="0"/>
              <a:t>Eksempler på opfølgning er, at der er blevet gjort noget ved bilerne på græsrabatterne ved Esplanaden og vi har indledt en dialog med Strandparken I/S om bl.a. problemstillingen med cykler og gående på stien i Strandparken. </a:t>
            </a:r>
            <a:r>
              <a:rPr lang="da-DK" dirty="0" smtClean="0"/>
              <a:t>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12</a:t>
            </a:fld>
            <a:endParaRPr lang="da-DK"/>
          </a:p>
        </p:txBody>
      </p:sp>
    </p:spTree>
    <p:extLst>
      <p:ext uri="{BB962C8B-B14F-4D97-AF65-F5344CB8AC3E}">
        <p14:creationId xmlns:p14="http://schemas.microsoft.com/office/powerpoint/2010/main" val="59568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Casper slutter med at repetere tidsplanen. Det er vores mål at Kommunalbestyrelsen godkender det endelige konkurrenceprogram den 8. september, hvorefter parallelopdraget går i gang. </a:t>
            </a:r>
          </a:p>
          <a:p>
            <a:r>
              <a:rPr lang="da-DK" baseline="0" dirty="0" smtClean="0"/>
              <a:t>Næste inddragelsesmilepæl vil blive i vinteren 21, når de tre hold kan præsentere de første resultater. </a:t>
            </a:r>
          </a:p>
        </p:txBody>
      </p:sp>
      <p:sp>
        <p:nvSpPr>
          <p:cNvPr id="4" name="Pladsholder til slidenummer 3"/>
          <p:cNvSpPr>
            <a:spLocks noGrp="1"/>
          </p:cNvSpPr>
          <p:nvPr>
            <p:ph type="sldNum" sz="quarter" idx="10"/>
          </p:nvPr>
        </p:nvSpPr>
        <p:spPr/>
        <p:txBody>
          <a:bodyPr/>
          <a:lstStyle/>
          <a:p>
            <a:fld id="{803CB4E6-98D1-4944-852D-19618C1204AD}" type="slidenum">
              <a:rPr lang="da-DK" smtClean="0"/>
              <a:t>13</a:t>
            </a:fld>
            <a:endParaRPr lang="da-DK"/>
          </a:p>
        </p:txBody>
      </p:sp>
    </p:spTree>
    <p:extLst>
      <p:ext uri="{BB962C8B-B14F-4D97-AF65-F5344CB8AC3E}">
        <p14:creationId xmlns:p14="http://schemas.microsoft.com/office/powerpoint/2010/main" val="426049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Casper </a:t>
            </a:r>
            <a:r>
              <a:rPr lang="da-DK" dirty="0" smtClean="0"/>
              <a:t>får</a:t>
            </a:r>
            <a:r>
              <a:rPr lang="da-DK" baseline="0" dirty="0" smtClean="0"/>
              <a:t> ordet</a:t>
            </a:r>
            <a:r>
              <a:rPr lang="da-DK" dirty="0" smtClean="0"/>
              <a:t> </a:t>
            </a:r>
            <a:r>
              <a:rPr lang="da-DK" dirty="0" smtClean="0"/>
              <a:t>og fortæller, at arbejdet med Fremtidens Brøndby Strand nu er kommet godt i gang. Inden vi dykker ned i detaljerne er det godt at starte med det overordnede helikopter blik, for Fremtidens Brøndby Strand projektet omfatter hele bydelen Brøndby Strand, som I ser indtegnet med gul på kortet.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2</a:t>
            </a:fld>
            <a:endParaRPr lang="da-DK"/>
          </a:p>
        </p:txBody>
      </p:sp>
    </p:spTree>
    <p:extLst>
      <p:ext uri="{BB962C8B-B14F-4D97-AF65-F5344CB8AC3E}">
        <p14:creationId xmlns:p14="http://schemas.microsoft.com/office/powerpoint/2010/main" val="177579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Casper: Vi er nu nået til det punkt, hvor der er formuleret en vision for projektet (visionen læses</a:t>
            </a:r>
            <a:r>
              <a:rPr lang="da-DK" baseline="0" dirty="0" smtClean="0"/>
              <a:t> op)</a:t>
            </a:r>
            <a:r>
              <a:rPr lang="da-DK" dirty="0" smtClean="0"/>
              <a:t>. </a:t>
            </a:r>
          </a:p>
          <a:p>
            <a:r>
              <a:rPr lang="da-DK" dirty="0" smtClean="0"/>
              <a:t>Vi har fået input til visionen fra Kommunalbestyrelsen, fra borgere og fra samarbejdspartnere.</a:t>
            </a:r>
            <a:r>
              <a:rPr lang="da-DK" baseline="0" dirty="0" smtClean="0"/>
              <a:t> Foreløbig har vi lavet en enkelt justering, hvor ”sport” er udskiftet med det bredere ord ”idræt”. </a:t>
            </a:r>
          </a:p>
          <a:p>
            <a:endParaRPr lang="da-DK" dirty="0"/>
          </a:p>
        </p:txBody>
      </p:sp>
      <p:sp>
        <p:nvSpPr>
          <p:cNvPr id="4" name="Pladsholder til slidenummer 3"/>
          <p:cNvSpPr>
            <a:spLocks noGrp="1"/>
          </p:cNvSpPr>
          <p:nvPr>
            <p:ph type="sldNum" sz="quarter" idx="10"/>
          </p:nvPr>
        </p:nvSpPr>
        <p:spPr/>
        <p:txBody>
          <a:bodyPr/>
          <a:lstStyle/>
          <a:p>
            <a:fld id="{A254D144-5DBD-4824-BA7D-02647AFD1665}" type="slidenum">
              <a:rPr lang="da-DK" smtClean="0"/>
              <a:t>3</a:t>
            </a:fld>
            <a:endParaRPr lang="da-DK"/>
          </a:p>
        </p:txBody>
      </p:sp>
    </p:spTree>
    <p:extLst>
      <p:ext uri="{BB962C8B-B14F-4D97-AF65-F5344CB8AC3E}">
        <p14:creationId xmlns:p14="http://schemas.microsoft.com/office/powerpoint/2010/main" val="3302959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Casper: Der er også blevet udpeget fire fokusområder for projektet</a:t>
            </a:r>
            <a:r>
              <a:rPr lang="da-DK" baseline="0" dirty="0" smtClean="0"/>
              <a:t> (fokusområderne læses op)</a:t>
            </a:r>
            <a:r>
              <a:rPr lang="da-DK" dirty="0" smtClean="0"/>
              <a:t>. </a:t>
            </a:r>
          </a:p>
          <a:p>
            <a:r>
              <a:rPr lang="da-DK" dirty="0" smtClean="0"/>
              <a:t>Også her har vi modtaget input fra borgere og foreninger, hvilket foreløbig har medført, at ”kulturlivet” er blevet fremhævet i en overskrift,</a:t>
            </a:r>
            <a:r>
              <a:rPr lang="da-DK" baseline="0" dirty="0" smtClean="0"/>
              <a:t> da det går igen i jeres bemærkninger, hvor vigtigt kulturlivet er.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4</a:t>
            </a:fld>
            <a:endParaRPr lang="da-DK"/>
          </a:p>
        </p:txBody>
      </p:sp>
    </p:spTree>
    <p:extLst>
      <p:ext uri="{BB962C8B-B14F-4D97-AF65-F5344CB8AC3E}">
        <p14:creationId xmlns:p14="http://schemas.microsoft.com/office/powerpoint/2010/main" val="755809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Casper fortæller, at vision og fokusområder er i høring frem til og med den 17. maj. </a:t>
            </a:r>
          </a:p>
          <a:p>
            <a:r>
              <a:rPr lang="da-DK" dirty="0" smtClean="0"/>
              <a:t>Vision og fokusområder kan findes på www.brondby.dk/fremtidensbrondbystrand og input kan sendes til TMF-fremtidensBST@brondby.dk</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5</a:t>
            </a:fld>
            <a:endParaRPr lang="da-DK"/>
          </a:p>
        </p:txBody>
      </p:sp>
    </p:spTree>
    <p:extLst>
      <p:ext uri="{BB962C8B-B14F-4D97-AF65-F5344CB8AC3E}">
        <p14:creationId xmlns:p14="http://schemas.microsoft.com/office/powerpoint/2010/main" val="378629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fortæller, at vi bl.a.</a:t>
            </a:r>
            <a:r>
              <a:rPr lang="da-DK" baseline="0" dirty="0" smtClean="0"/>
              <a:t> har modtaget input til fokusområderne fra Borgerforum og Foreningsforum, som hun gerne vil vise et udsnit af her. Borgerforum består af 36 borgere og Foreningsforum har repræsentanter fra 7 foreninger (kulturelle foreninger og grundejerforeninger). </a:t>
            </a:r>
          </a:p>
          <a:p>
            <a:r>
              <a:rPr lang="da-DK" dirty="0" smtClean="0"/>
              <a:t>Inputtene fra Borgerforum og Foreningsforum til temaet ”Boliger og beboere” læses</a:t>
            </a:r>
            <a:r>
              <a:rPr lang="da-DK" baseline="0" dirty="0" smtClean="0"/>
              <a:t> op. </a:t>
            </a:r>
          </a:p>
          <a:p>
            <a:r>
              <a:rPr lang="da-DK" baseline="0" dirty="0" smtClean="0"/>
              <a:t>Referaterne i sin fulde længde kan findes på www.brondby.dk/</a:t>
            </a:r>
            <a:r>
              <a:rPr lang="da-DK" baseline="0" dirty="0" err="1" smtClean="0"/>
              <a:t>fremtidensbrondbystrand</a:t>
            </a:r>
            <a:r>
              <a:rPr lang="da-DK" baseline="0" dirty="0" smtClean="0"/>
              <a:t>. </a:t>
            </a:r>
          </a:p>
          <a:p>
            <a:r>
              <a:rPr lang="da-DK" baseline="0" dirty="0" smtClean="0"/>
              <a:t>Inputtene bruges p.t. når vi skal skrive programmet for parallelkonkurrencen, hvilket vi er i fuld gang med nu, og vil også blive brugt som inspiration og opslagsværk for de tre tværfaglige teams, der skal give bud på en gentænkning af bydelen.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6</a:t>
            </a:fld>
            <a:endParaRPr lang="da-DK"/>
          </a:p>
        </p:txBody>
      </p:sp>
    </p:spTree>
    <p:extLst>
      <p:ext uri="{BB962C8B-B14F-4D97-AF65-F5344CB8AC3E}">
        <p14:creationId xmlns:p14="http://schemas.microsoft.com/office/powerpoint/2010/main" val="146599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fortæller om inputtene fra Borgerforum og Foreningsforum til temaet</a:t>
            </a:r>
            <a:r>
              <a:rPr lang="da-DK" baseline="0" dirty="0" smtClean="0"/>
              <a:t> ”Bymidten, kulturlivet og de fælles </a:t>
            </a:r>
            <a:r>
              <a:rPr lang="da-DK" baseline="0" dirty="0" err="1" smtClean="0"/>
              <a:t>byfunktioner</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7</a:t>
            </a:fld>
            <a:endParaRPr lang="da-DK"/>
          </a:p>
        </p:txBody>
      </p:sp>
    </p:spTree>
    <p:extLst>
      <p:ext uri="{BB962C8B-B14F-4D97-AF65-F5344CB8AC3E}">
        <p14:creationId xmlns:p14="http://schemas.microsoft.com/office/powerpoint/2010/main" val="130875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fortæller om inputtene fra Borgerforum og Foreningsforum til temaet</a:t>
            </a:r>
            <a:r>
              <a:rPr lang="da-DK" baseline="0" dirty="0" smtClean="0"/>
              <a:t> ”Veje, stier og mobilitet”.</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8</a:t>
            </a:fld>
            <a:endParaRPr lang="da-DK"/>
          </a:p>
        </p:txBody>
      </p:sp>
    </p:spTree>
    <p:extLst>
      <p:ext uri="{BB962C8B-B14F-4D97-AF65-F5344CB8AC3E}">
        <p14:creationId xmlns:p14="http://schemas.microsoft.com/office/powerpoint/2010/main" val="113408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Elisabeth fortæller om inputtene fra Borgerforum og Foreningsforum til temaet</a:t>
            </a:r>
            <a:r>
              <a:rPr lang="da-DK" baseline="0" dirty="0" smtClean="0"/>
              <a:t> ”Natur, bevægelse </a:t>
            </a:r>
            <a:r>
              <a:rPr lang="da-DK" baseline="0" smtClean="0"/>
              <a:t>og bæredygtighed”. </a:t>
            </a:r>
            <a:endParaRPr lang="da-DK" dirty="0"/>
          </a:p>
        </p:txBody>
      </p:sp>
      <p:sp>
        <p:nvSpPr>
          <p:cNvPr id="4" name="Pladsholder til slidenummer 3"/>
          <p:cNvSpPr>
            <a:spLocks noGrp="1"/>
          </p:cNvSpPr>
          <p:nvPr>
            <p:ph type="sldNum" sz="quarter" idx="10"/>
          </p:nvPr>
        </p:nvSpPr>
        <p:spPr/>
        <p:txBody>
          <a:bodyPr/>
          <a:lstStyle/>
          <a:p>
            <a:fld id="{803CB4E6-98D1-4944-852D-19618C1204AD}" type="slidenum">
              <a:rPr lang="da-DK" smtClean="0"/>
              <a:t>9</a:t>
            </a:fld>
            <a:endParaRPr lang="da-DK"/>
          </a:p>
        </p:txBody>
      </p:sp>
    </p:spTree>
    <p:extLst>
      <p:ext uri="{BB962C8B-B14F-4D97-AF65-F5344CB8AC3E}">
        <p14:creationId xmlns:p14="http://schemas.microsoft.com/office/powerpoint/2010/main" val="195853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5D62F4DD-4F0A-4D0F-BF02-05E5F9BC0BDA}" type="slidenum">
              <a:rPr lang="da-DK"/>
              <a:pPr>
                <a:defRPr/>
              </a:pPr>
              <a:t>‹nr.›</a:t>
            </a:fld>
            <a:endParaRPr lang="da-DK"/>
          </a:p>
        </p:txBody>
      </p:sp>
    </p:spTree>
    <p:extLst>
      <p:ext uri="{BB962C8B-B14F-4D97-AF65-F5344CB8AC3E}">
        <p14:creationId xmlns:p14="http://schemas.microsoft.com/office/powerpoint/2010/main" val="204148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30BC9FC0-81FD-403C-B9D5-5F846C21BD48}" type="slidenum">
              <a:rPr lang="da-DK"/>
              <a:pPr>
                <a:defRPr/>
              </a:pPr>
              <a:t>‹nr.›</a:t>
            </a:fld>
            <a:endParaRPr lang="da-DK"/>
          </a:p>
        </p:txBody>
      </p:sp>
    </p:spTree>
    <p:extLst>
      <p:ext uri="{BB962C8B-B14F-4D97-AF65-F5344CB8AC3E}">
        <p14:creationId xmlns:p14="http://schemas.microsoft.com/office/powerpoint/2010/main" val="312991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125538"/>
            <a:ext cx="2057400" cy="50006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1125538"/>
            <a:ext cx="6019800" cy="50006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79BD9222-0C74-401F-BD9A-B3F0834EA6C1}" type="slidenum">
              <a:rPr lang="da-DK"/>
              <a:pPr>
                <a:defRPr/>
              </a:pPr>
              <a:t>‹nr.›</a:t>
            </a:fld>
            <a:endParaRPr lang="da-DK"/>
          </a:p>
        </p:txBody>
      </p:sp>
    </p:spTree>
    <p:extLst>
      <p:ext uri="{BB962C8B-B14F-4D97-AF65-F5344CB8AC3E}">
        <p14:creationId xmlns:p14="http://schemas.microsoft.com/office/powerpoint/2010/main" val="22924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94809BCA-A568-4DE6-BF1E-08728277AF1A}" type="slidenum">
              <a:rPr lang="da-DK"/>
              <a:pPr>
                <a:defRPr/>
              </a:pPr>
              <a:t>‹nr.›</a:t>
            </a:fld>
            <a:endParaRPr lang="da-DK"/>
          </a:p>
        </p:txBody>
      </p:sp>
    </p:spTree>
    <p:extLst>
      <p:ext uri="{BB962C8B-B14F-4D97-AF65-F5344CB8AC3E}">
        <p14:creationId xmlns:p14="http://schemas.microsoft.com/office/powerpoint/2010/main" val="114494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p>
        </p:txBody>
      </p:sp>
      <p:sp>
        <p:nvSpPr>
          <p:cNvPr id="6" name="Rectangle 6"/>
          <p:cNvSpPr>
            <a:spLocks noGrp="1" noChangeArrowheads="1"/>
          </p:cNvSpPr>
          <p:nvPr>
            <p:ph type="sldNum" sz="quarter" idx="12"/>
          </p:nvPr>
        </p:nvSpPr>
        <p:spPr>
          <a:ln/>
        </p:spPr>
        <p:txBody>
          <a:bodyPr/>
          <a:lstStyle>
            <a:lvl1pPr>
              <a:defRPr/>
            </a:lvl1pPr>
          </a:lstStyle>
          <a:p>
            <a:pPr>
              <a:defRPr/>
            </a:pPr>
            <a:fld id="{A4009524-3C66-43DB-A4EA-470455B4957C}" type="slidenum">
              <a:rPr lang="da-DK"/>
              <a:pPr>
                <a:defRPr/>
              </a:pPr>
              <a:t>‹nr.›</a:t>
            </a:fld>
            <a:endParaRPr lang="da-DK"/>
          </a:p>
        </p:txBody>
      </p:sp>
    </p:spTree>
    <p:extLst>
      <p:ext uri="{BB962C8B-B14F-4D97-AF65-F5344CB8AC3E}">
        <p14:creationId xmlns:p14="http://schemas.microsoft.com/office/powerpoint/2010/main" val="282577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989138"/>
            <a:ext cx="403860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E7E6F301-7ADD-4344-A265-4525F46719F2}" type="slidenum">
              <a:rPr lang="da-DK"/>
              <a:pPr>
                <a:defRPr/>
              </a:pPr>
              <a:t>‹nr.›</a:t>
            </a:fld>
            <a:endParaRPr lang="da-DK"/>
          </a:p>
        </p:txBody>
      </p:sp>
    </p:spTree>
    <p:extLst>
      <p:ext uri="{BB962C8B-B14F-4D97-AF65-F5344CB8AC3E}">
        <p14:creationId xmlns:p14="http://schemas.microsoft.com/office/powerpoint/2010/main" val="73355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p>
        </p:txBody>
      </p:sp>
      <p:sp>
        <p:nvSpPr>
          <p:cNvPr id="9" name="Rectangle 6"/>
          <p:cNvSpPr>
            <a:spLocks noGrp="1" noChangeArrowheads="1"/>
          </p:cNvSpPr>
          <p:nvPr>
            <p:ph type="sldNum" sz="quarter" idx="12"/>
          </p:nvPr>
        </p:nvSpPr>
        <p:spPr>
          <a:ln/>
        </p:spPr>
        <p:txBody>
          <a:bodyPr/>
          <a:lstStyle>
            <a:lvl1pPr>
              <a:defRPr/>
            </a:lvl1pPr>
          </a:lstStyle>
          <a:p>
            <a:pPr>
              <a:defRPr/>
            </a:pPr>
            <a:fld id="{D54A8B3C-4545-4A76-960A-38207B333B47}" type="slidenum">
              <a:rPr lang="da-DK"/>
              <a:pPr>
                <a:defRPr/>
              </a:pPr>
              <a:t>‹nr.›</a:t>
            </a:fld>
            <a:endParaRPr lang="da-DK"/>
          </a:p>
        </p:txBody>
      </p:sp>
    </p:spTree>
    <p:extLst>
      <p:ext uri="{BB962C8B-B14F-4D97-AF65-F5344CB8AC3E}">
        <p14:creationId xmlns:p14="http://schemas.microsoft.com/office/powerpoint/2010/main" val="426544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p>
        </p:txBody>
      </p:sp>
      <p:sp>
        <p:nvSpPr>
          <p:cNvPr id="5" name="Rectangle 6"/>
          <p:cNvSpPr>
            <a:spLocks noGrp="1" noChangeArrowheads="1"/>
          </p:cNvSpPr>
          <p:nvPr>
            <p:ph type="sldNum" sz="quarter" idx="12"/>
          </p:nvPr>
        </p:nvSpPr>
        <p:spPr>
          <a:ln/>
        </p:spPr>
        <p:txBody>
          <a:bodyPr/>
          <a:lstStyle>
            <a:lvl1pPr>
              <a:defRPr/>
            </a:lvl1pPr>
          </a:lstStyle>
          <a:p>
            <a:pPr>
              <a:defRPr/>
            </a:pPr>
            <a:fld id="{2E703F42-3FB6-4BFC-86AC-A02B245309E6}" type="slidenum">
              <a:rPr lang="da-DK"/>
              <a:pPr>
                <a:defRPr/>
              </a:pPr>
              <a:t>‹nr.›</a:t>
            </a:fld>
            <a:endParaRPr lang="da-DK"/>
          </a:p>
        </p:txBody>
      </p:sp>
    </p:spTree>
    <p:extLst>
      <p:ext uri="{BB962C8B-B14F-4D97-AF65-F5344CB8AC3E}">
        <p14:creationId xmlns:p14="http://schemas.microsoft.com/office/powerpoint/2010/main" val="359346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p>
        </p:txBody>
      </p:sp>
      <p:sp>
        <p:nvSpPr>
          <p:cNvPr id="4" name="Rectangle 6"/>
          <p:cNvSpPr>
            <a:spLocks noGrp="1" noChangeArrowheads="1"/>
          </p:cNvSpPr>
          <p:nvPr>
            <p:ph type="sldNum" sz="quarter" idx="12"/>
          </p:nvPr>
        </p:nvSpPr>
        <p:spPr>
          <a:ln/>
        </p:spPr>
        <p:txBody>
          <a:bodyPr/>
          <a:lstStyle>
            <a:lvl1pPr>
              <a:defRPr/>
            </a:lvl1pPr>
          </a:lstStyle>
          <a:p>
            <a:pPr>
              <a:defRPr/>
            </a:pPr>
            <a:fld id="{EA79D51A-DDDF-465D-8A0D-3E0F6ECD25AD}" type="slidenum">
              <a:rPr lang="da-DK"/>
              <a:pPr>
                <a:defRPr/>
              </a:pPr>
              <a:t>‹nr.›</a:t>
            </a:fld>
            <a:endParaRPr lang="da-DK"/>
          </a:p>
        </p:txBody>
      </p:sp>
    </p:spTree>
    <p:extLst>
      <p:ext uri="{BB962C8B-B14F-4D97-AF65-F5344CB8AC3E}">
        <p14:creationId xmlns:p14="http://schemas.microsoft.com/office/powerpoint/2010/main" val="65392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BDFB77B8-EB5B-44B6-B00D-CA4609CB794B}" type="slidenum">
              <a:rPr lang="da-DK"/>
              <a:pPr>
                <a:defRPr/>
              </a:pPr>
              <a:t>‹nr.›</a:t>
            </a:fld>
            <a:endParaRPr lang="da-DK"/>
          </a:p>
        </p:txBody>
      </p:sp>
    </p:spTree>
    <p:extLst>
      <p:ext uri="{BB962C8B-B14F-4D97-AF65-F5344CB8AC3E}">
        <p14:creationId xmlns:p14="http://schemas.microsoft.com/office/powerpoint/2010/main" val="151491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p>
        </p:txBody>
      </p:sp>
      <p:sp>
        <p:nvSpPr>
          <p:cNvPr id="7" name="Rectangle 6"/>
          <p:cNvSpPr>
            <a:spLocks noGrp="1" noChangeArrowheads="1"/>
          </p:cNvSpPr>
          <p:nvPr>
            <p:ph type="sldNum" sz="quarter" idx="12"/>
          </p:nvPr>
        </p:nvSpPr>
        <p:spPr>
          <a:ln/>
        </p:spPr>
        <p:txBody>
          <a:bodyPr/>
          <a:lstStyle>
            <a:lvl1pPr>
              <a:defRPr/>
            </a:lvl1pPr>
          </a:lstStyle>
          <a:p>
            <a:pPr>
              <a:defRPr/>
            </a:pPr>
            <a:fld id="{CA10A1F4-A5E1-4E63-9758-241EFBEB98A9}" type="slidenum">
              <a:rPr lang="da-DK"/>
              <a:pPr>
                <a:defRPr/>
              </a:pPr>
              <a:t>‹nr.›</a:t>
            </a:fld>
            <a:endParaRPr lang="da-DK"/>
          </a:p>
        </p:txBody>
      </p:sp>
    </p:spTree>
    <p:extLst>
      <p:ext uri="{BB962C8B-B14F-4D97-AF65-F5344CB8AC3E}">
        <p14:creationId xmlns:p14="http://schemas.microsoft.com/office/powerpoint/2010/main" val="275573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25538"/>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989138"/>
            <a:ext cx="8229600"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0C667B0-5721-4744-A600-1B65C5F2B34B}" type="slidenum">
              <a:rPr lang="da-DK"/>
              <a:pPr>
                <a:defRPr/>
              </a:pPr>
              <a:t>‹nr.›</a:t>
            </a:fld>
            <a:endParaRPr lang="da-DK"/>
          </a:p>
        </p:txBody>
      </p:sp>
      <p:pic>
        <p:nvPicPr>
          <p:cNvPr id="1031" name="Picture 7" descr="PP 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rondby.dk/fremtidensbrondbystra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TMF-fremtidensBST@brondby.d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375616"/>
            <a:ext cx="9143998" cy="13717384"/>
          </a:xfrm>
          <a:prstGeom prst="rect">
            <a:avLst/>
          </a:prstGeom>
        </p:spPr>
      </p:pic>
      <p:sp>
        <p:nvSpPr>
          <p:cNvPr id="3" name="Rektangel 2"/>
          <p:cNvSpPr/>
          <p:nvPr/>
        </p:nvSpPr>
        <p:spPr>
          <a:xfrm>
            <a:off x="0" y="-3375616"/>
            <a:ext cx="9144000" cy="13717384"/>
          </a:xfrm>
          <a:prstGeom prst="rect">
            <a:avLst/>
          </a:prstGeom>
          <a:solidFill>
            <a:srgbClr val="8FC2F1">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50" name="Rectangle 2"/>
          <p:cNvSpPr>
            <a:spLocks noGrp="1" noChangeArrowheads="1"/>
          </p:cNvSpPr>
          <p:nvPr>
            <p:ph type="ctrTitle"/>
          </p:nvPr>
        </p:nvSpPr>
        <p:spPr>
          <a:xfrm>
            <a:off x="685800" y="980728"/>
            <a:ext cx="7772400" cy="1470025"/>
          </a:xfrm>
        </p:spPr>
        <p:txBody>
          <a:bodyPr/>
          <a:lstStyle/>
          <a:p>
            <a:pPr eaLnBrk="1" hangingPunct="1"/>
            <a:r>
              <a:rPr lang="da-DK" b="1" dirty="0" smtClean="0">
                <a:solidFill>
                  <a:schemeClr val="tx1"/>
                </a:solidFill>
                <a:latin typeface="Franklin Gothic Demi Cond" panose="020B0706030402020204" pitchFamily="34" charset="0"/>
              </a:rPr>
              <a:t>Fremtidens Brøndby Strand </a:t>
            </a:r>
          </a:p>
        </p:txBody>
      </p:sp>
      <p:sp>
        <p:nvSpPr>
          <p:cNvPr id="2051" name="Rectangle 3"/>
          <p:cNvSpPr>
            <a:spLocks noGrp="1" noChangeArrowheads="1"/>
          </p:cNvSpPr>
          <p:nvPr>
            <p:ph type="subTitle" idx="1"/>
          </p:nvPr>
        </p:nvSpPr>
        <p:spPr>
          <a:xfrm>
            <a:off x="1371600" y="2132856"/>
            <a:ext cx="6400800" cy="1752600"/>
          </a:xfrm>
        </p:spPr>
        <p:txBody>
          <a:bodyPr/>
          <a:lstStyle/>
          <a:p>
            <a:pPr eaLnBrk="1" hangingPunct="1"/>
            <a:r>
              <a:rPr lang="da-DK" dirty="0" smtClean="0">
                <a:latin typeface="Franklin Gothic Demi Cond" panose="020B0706030402020204" pitchFamily="34" charset="0"/>
              </a:rPr>
              <a:t>BORGERMØDE</a:t>
            </a:r>
          </a:p>
          <a:p>
            <a:pPr eaLnBrk="1" hangingPunct="1"/>
            <a:endParaRPr lang="da-DK" sz="2000" dirty="0" smtClean="0">
              <a:latin typeface="Franklin Gothic Book" panose="020B0503020102020204" pitchFamily="34" charset="0"/>
            </a:endParaRPr>
          </a:p>
          <a:p>
            <a:pPr eaLnBrk="1" hangingPunct="1"/>
            <a:r>
              <a:rPr lang="da-DK" sz="2000" dirty="0" smtClean="0">
                <a:latin typeface="Franklin Gothic Book" panose="020B0503020102020204" pitchFamily="34" charset="0"/>
              </a:rPr>
              <a:t>Tirsdag d. 11. maj 2021</a:t>
            </a:r>
          </a:p>
        </p:txBody>
      </p:sp>
    </p:spTree>
    <p:extLst>
      <p:ext uri="{BB962C8B-B14F-4D97-AF65-F5344CB8AC3E}">
        <p14:creationId xmlns:p14="http://schemas.microsoft.com/office/powerpoint/2010/main" val="1280088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2339752" y="1412776"/>
            <a:ext cx="6455701" cy="3631332"/>
          </a:xfrm>
          <a:prstGeom prst="rect">
            <a:avLst/>
          </a:prstGeom>
        </p:spPr>
      </p:pic>
      <p:sp>
        <p:nvSpPr>
          <p:cNvPr id="5" name="Pladsholder til indhold 2"/>
          <p:cNvSpPr txBox="1">
            <a:spLocks/>
          </p:cNvSpPr>
          <p:nvPr/>
        </p:nvSpPr>
        <p:spPr>
          <a:xfrm>
            <a:off x="349046" y="5665022"/>
            <a:ext cx="4972969" cy="2088629"/>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da-DK" sz="1600" b="1" kern="0" dirty="0" smtClean="0"/>
              <a:t>Første borgermøde om Fremtidens Brøndby Strand den 3. marts</a:t>
            </a:r>
            <a:endParaRPr lang="da-DK" sz="1600" kern="0" dirty="0" smtClean="0"/>
          </a:p>
          <a:p>
            <a:pPr>
              <a:buFontTx/>
              <a:buChar char="-"/>
            </a:pPr>
            <a:r>
              <a:rPr lang="da-DK" sz="1600" kern="0" dirty="0" smtClean="0"/>
              <a:t>259 kommentarer undervejs</a:t>
            </a:r>
          </a:p>
          <a:p>
            <a:endParaRPr lang="da-DK" sz="1600" kern="0" dirty="0" smtClean="0">
              <a:latin typeface="Franklin Gothic Book" panose="020B0503020102020204" pitchFamily="34" charset="0"/>
            </a:endParaRPr>
          </a:p>
          <a:p>
            <a:endParaRPr lang="da-DK" kern="0" dirty="0" smtClean="0">
              <a:latin typeface="Franklin Gothic Book" panose="020B0503020102020204" pitchFamily="34" charset="0"/>
            </a:endParaRPr>
          </a:p>
          <a:p>
            <a:endParaRPr lang="da-DK" kern="0" dirty="0">
              <a:latin typeface="Franklin Gothic Book" panose="020B0503020102020204" pitchFamily="34" charset="0"/>
            </a:endParaRPr>
          </a:p>
        </p:txBody>
      </p:sp>
      <p:sp>
        <p:nvSpPr>
          <p:cNvPr id="6" name="Tekstfelt 5"/>
          <p:cNvSpPr txBox="1"/>
          <p:nvPr/>
        </p:nvSpPr>
        <p:spPr>
          <a:xfrm>
            <a:off x="319111" y="1210398"/>
            <a:ext cx="1872208" cy="1754326"/>
          </a:xfrm>
          <a:prstGeom prst="rect">
            <a:avLst/>
          </a:prstGeom>
          <a:noFill/>
          <a:ln>
            <a:solidFill>
              <a:schemeClr val="bg2"/>
            </a:solidFill>
          </a:ln>
        </p:spPr>
        <p:txBody>
          <a:bodyPr wrap="square" rtlCol="0">
            <a:spAutoFit/>
          </a:bodyPr>
          <a:lstStyle/>
          <a:p>
            <a:r>
              <a:rPr lang="da-DK" sz="1200" dirty="0"/>
              <a:t>Sammenhængen med resten af kommunen er noget, man måske skal overveje at se på. Den grønne kile er skøn, men den kan skabe noget afstand, der sidder i folks bevidsthed. Har fået 3 </a:t>
            </a:r>
            <a:r>
              <a:rPr lang="da-DK" sz="1200" dirty="0" err="1"/>
              <a:t>likes</a:t>
            </a:r>
            <a:r>
              <a:rPr lang="da-DK" sz="1200" dirty="0"/>
              <a:t> </a:t>
            </a:r>
            <a:r>
              <a:rPr lang="da-DK" sz="1200" dirty="0" smtClean="0">
                <a:sym typeface="Wingdings" panose="05000000000000000000" pitchFamily="2" charset="2"/>
              </a:rPr>
              <a:t></a:t>
            </a:r>
            <a:endParaRPr lang="da-DK" sz="1200" dirty="0"/>
          </a:p>
        </p:txBody>
      </p:sp>
      <p:sp>
        <p:nvSpPr>
          <p:cNvPr id="7" name="Tekstfelt 6"/>
          <p:cNvSpPr txBox="1"/>
          <p:nvPr/>
        </p:nvSpPr>
        <p:spPr>
          <a:xfrm>
            <a:off x="7164288" y="5185843"/>
            <a:ext cx="1775180" cy="830997"/>
          </a:xfrm>
          <a:prstGeom prst="rect">
            <a:avLst/>
          </a:prstGeom>
          <a:noFill/>
          <a:ln>
            <a:solidFill>
              <a:schemeClr val="bg2"/>
            </a:solidFill>
          </a:ln>
        </p:spPr>
        <p:txBody>
          <a:bodyPr wrap="square" rtlCol="0">
            <a:spAutoFit/>
          </a:bodyPr>
          <a:lstStyle/>
          <a:p>
            <a:r>
              <a:rPr lang="da-DK" sz="1200" dirty="0"/>
              <a:t>Husk mere lys, så man ikke skal være bange for at besøge Brøndby Strand. </a:t>
            </a:r>
          </a:p>
        </p:txBody>
      </p:sp>
      <p:sp>
        <p:nvSpPr>
          <p:cNvPr id="8" name="Tekstfelt 7"/>
          <p:cNvSpPr txBox="1"/>
          <p:nvPr/>
        </p:nvSpPr>
        <p:spPr>
          <a:xfrm>
            <a:off x="5385524" y="5509008"/>
            <a:ext cx="1656184" cy="1200329"/>
          </a:xfrm>
          <a:prstGeom prst="rect">
            <a:avLst/>
          </a:prstGeom>
          <a:noFill/>
          <a:ln>
            <a:solidFill>
              <a:schemeClr val="bg2"/>
            </a:solidFill>
          </a:ln>
        </p:spPr>
        <p:txBody>
          <a:bodyPr wrap="square" rtlCol="0">
            <a:spAutoFit/>
          </a:bodyPr>
          <a:lstStyle/>
          <a:p>
            <a:r>
              <a:rPr lang="da-DK" sz="1200" dirty="0"/>
              <a:t>Seniorboliger, seniorbofællesskaber etc. nær offentlig transport, forretninger og aktiviteter. Har fået 3 </a:t>
            </a:r>
            <a:r>
              <a:rPr lang="da-DK" sz="1200" dirty="0" err="1"/>
              <a:t>likes</a:t>
            </a:r>
            <a:r>
              <a:rPr lang="da-DK" sz="1200" dirty="0"/>
              <a:t> </a:t>
            </a:r>
            <a:r>
              <a:rPr lang="da-DK" sz="1200" dirty="0" smtClean="0">
                <a:sym typeface="Wingdings" panose="05000000000000000000" pitchFamily="2" charset="2"/>
              </a:rPr>
              <a:t></a:t>
            </a:r>
            <a:endParaRPr lang="da-DK" sz="1200" dirty="0"/>
          </a:p>
        </p:txBody>
      </p:sp>
      <p:sp>
        <p:nvSpPr>
          <p:cNvPr id="9" name="Tekstfelt 8"/>
          <p:cNvSpPr txBox="1"/>
          <p:nvPr/>
        </p:nvSpPr>
        <p:spPr>
          <a:xfrm>
            <a:off x="105296" y="3077808"/>
            <a:ext cx="1440160" cy="1015663"/>
          </a:xfrm>
          <a:prstGeom prst="rect">
            <a:avLst/>
          </a:prstGeom>
          <a:noFill/>
          <a:ln>
            <a:solidFill>
              <a:schemeClr val="bg2"/>
            </a:solidFill>
          </a:ln>
        </p:spPr>
        <p:txBody>
          <a:bodyPr wrap="square" rtlCol="0">
            <a:spAutoFit/>
          </a:bodyPr>
          <a:lstStyle/>
          <a:p>
            <a:r>
              <a:rPr lang="da-DK" sz="1200" dirty="0"/>
              <a:t>Laver I ikke snart udendørs fitness nede i Esplanaden? Har fået 7 </a:t>
            </a:r>
            <a:r>
              <a:rPr lang="da-DK" sz="1200" dirty="0" err="1"/>
              <a:t>likes</a:t>
            </a:r>
            <a:r>
              <a:rPr lang="da-DK" sz="1200" dirty="0"/>
              <a:t> </a:t>
            </a:r>
            <a:r>
              <a:rPr lang="da-DK" sz="1200" dirty="0" smtClean="0">
                <a:sym typeface="Wingdings" panose="05000000000000000000" pitchFamily="2" charset="2"/>
              </a:rPr>
              <a:t></a:t>
            </a:r>
            <a:endParaRPr lang="da-DK" sz="1200" dirty="0"/>
          </a:p>
        </p:txBody>
      </p:sp>
      <p:sp>
        <p:nvSpPr>
          <p:cNvPr id="10" name="Tekstfelt 9"/>
          <p:cNvSpPr txBox="1"/>
          <p:nvPr/>
        </p:nvSpPr>
        <p:spPr>
          <a:xfrm>
            <a:off x="105296" y="4206555"/>
            <a:ext cx="2164657" cy="1200329"/>
          </a:xfrm>
          <a:prstGeom prst="rect">
            <a:avLst/>
          </a:prstGeom>
          <a:noFill/>
          <a:ln>
            <a:solidFill>
              <a:schemeClr val="bg2"/>
            </a:solidFill>
          </a:ln>
        </p:spPr>
        <p:txBody>
          <a:bodyPr wrap="square" rtlCol="0">
            <a:spAutoFit/>
          </a:bodyPr>
          <a:lstStyle/>
          <a:p>
            <a:r>
              <a:rPr lang="da-DK" sz="1200" dirty="0"/>
              <a:t>En opgraderet, måske endda udvidet Bymidte, med butikker og caféer ville være en generator for en positiv udvikling af hele bydelen. Har fået 11 </a:t>
            </a:r>
            <a:r>
              <a:rPr lang="da-DK" sz="1200" dirty="0" err="1"/>
              <a:t>likes</a:t>
            </a:r>
            <a:r>
              <a:rPr lang="da-DK" sz="1200" dirty="0"/>
              <a:t> </a:t>
            </a:r>
            <a:r>
              <a:rPr lang="da-DK" sz="1200" dirty="0" smtClean="0">
                <a:sym typeface="Wingdings" panose="05000000000000000000" pitchFamily="2" charset="2"/>
              </a:rPr>
              <a:t></a:t>
            </a:r>
            <a:endParaRPr lang="da-DK" sz="1200" dirty="0"/>
          </a:p>
        </p:txBody>
      </p:sp>
    </p:spTree>
    <p:extLst>
      <p:ext uri="{BB962C8B-B14F-4D97-AF65-F5344CB8AC3E}">
        <p14:creationId xmlns:p14="http://schemas.microsoft.com/office/powerpoint/2010/main" val="360079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sz="2800" dirty="0" smtClean="0">
                <a:latin typeface="Franklin Gothic Demi" panose="020B0703020102020204" pitchFamily="34" charset="0"/>
              </a:rPr>
              <a:t>De 259 input er blevet tematiseret og noteret</a:t>
            </a:r>
            <a:endParaRPr lang="da-DK" sz="2800" dirty="0">
              <a:latin typeface="Franklin Gothic Demi" panose="020B0703020102020204" pitchFamily="34" charset="0"/>
            </a:endParaRPr>
          </a:p>
        </p:txBody>
      </p:sp>
      <p:sp>
        <p:nvSpPr>
          <p:cNvPr id="3" name="Pladsholder til indhold 2"/>
          <p:cNvSpPr>
            <a:spLocks noGrp="1"/>
          </p:cNvSpPr>
          <p:nvPr>
            <p:ph idx="1"/>
          </p:nvPr>
        </p:nvSpPr>
        <p:spPr/>
        <p:txBody>
          <a:bodyPr/>
          <a:lstStyle/>
          <a:p>
            <a:r>
              <a:rPr lang="da-DK" sz="2000" dirty="0" smtClean="0"/>
              <a:t>Boliger og beboere – 20 bemærkninger</a:t>
            </a:r>
          </a:p>
          <a:p>
            <a:r>
              <a:rPr lang="da-DK" sz="2000" dirty="0" smtClean="0"/>
              <a:t>Veje, stier og mobilitet (herunder tryghed) – 38 bemærkninger</a:t>
            </a:r>
          </a:p>
          <a:p>
            <a:r>
              <a:rPr lang="da-DK" sz="2000" dirty="0" smtClean="0"/>
              <a:t>Bevægelse og rekreative områder – 15 bemærkninger </a:t>
            </a:r>
          </a:p>
          <a:p>
            <a:r>
              <a:rPr lang="da-DK" sz="2000" dirty="0" smtClean="0"/>
              <a:t>Bymidten – 18 bemærkninger</a:t>
            </a:r>
          </a:p>
          <a:p>
            <a:r>
              <a:rPr lang="da-DK" sz="2000" dirty="0" smtClean="0"/>
              <a:t>Offentlige funktioner og arealer – 11 bemærkninger</a:t>
            </a:r>
          </a:p>
          <a:p>
            <a:r>
              <a:rPr lang="da-DK" sz="2000" dirty="0" smtClean="0"/>
              <a:t>Bæredygtighed og klima – 2 bemærkninger </a:t>
            </a:r>
          </a:p>
          <a:p>
            <a:endParaRPr lang="da-DK" sz="2000" dirty="0"/>
          </a:p>
          <a:p>
            <a:r>
              <a:rPr lang="da-DK" sz="2000" dirty="0" smtClean="0"/>
              <a:t>Om proces, bopælssted mv. – 155 bemærkninger</a:t>
            </a:r>
            <a:endParaRPr lang="da-DK" sz="2000" dirty="0"/>
          </a:p>
        </p:txBody>
      </p:sp>
    </p:spTree>
    <p:extLst>
      <p:ext uri="{BB962C8B-B14F-4D97-AF65-F5344CB8AC3E}">
        <p14:creationId xmlns:p14="http://schemas.microsoft.com/office/powerpoint/2010/main" val="248253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457200" y="1989138"/>
            <a:ext cx="4038600" cy="4320182"/>
          </a:xfrm>
        </p:spPr>
        <p:txBody>
          <a:bodyPr/>
          <a:lstStyle/>
          <a:p>
            <a:r>
              <a:rPr lang="da-DK" sz="1400" dirty="0"/>
              <a:t>Opsætning af en eller flere </a:t>
            </a:r>
            <a:r>
              <a:rPr lang="da-DK" sz="1400" dirty="0" err="1"/>
              <a:t>betalingsladestandere</a:t>
            </a:r>
            <a:r>
              <a:rPr lang="da-DK" sz="1400" dirty="0"/>
              <a:t> </a:t>
            </a:r>
          </a:p>
          <a:p>
            <a:r>
              <a:rPr lang="da-DK" sz="1400" dirty="0"/>
              <a:t>Udendørs fitness – fx i Esplanadeparken</a:t>
            </a:r>
          </a:p>
          <a:p>
            <a:r>
              <a:rPr lang="da-DK" sz="1400" dirty="0"/>
              <a:t>Lys på stierne i Strandparken</a:t>
            </a:r>
          </a:p>
          <a:p>
            <a:r>
              <a:rPr lang="da-DK" sz="1400" dirty="0"/>
              <a:t>Der mangler forhindringer på sidevejene, på cykel-/gangstien nede på Esplanaden, så biler ikke kan komme derned og køre</a:t>
            </a:r>
          </a:p>
          <a:p>
            <a:r>
              <a:rPr lang="da-DK" sz="1400" dirty="0"/>
              <a:t>Vejbump på Strandesplanaden</a:t>
            </a:r>
          </a:p>
          <a:p>
            <a:r>
              <a:rPr lang="da-DK" sz="1400" dirty="0" smtClean="0"/>
              <a:t>Få bilerne </a:t>
            </a:r>
            <a:r>
              <a:rPr lang="da-DK" sz="1400" dirty="0"/>
              <a:t>væk fra græsrabatterne ved </a:t>
            </a:r>
            <a:r>
              <a:rPr lang="da-DK" sz="1400" dirty="0" smtClean="0"/>
              <a:t>Esplanaden</a:t>
            </a:r>
            <a:endParaRPr lang="da-DK" sz="1400" dirty="0"/>
          </a:p>
          <a:p>
            <a:r>
              <a:rPr lang="da-DK" sz="1400" dirty="0"/>
              <a:t>Opdeling af cykel- og gangsti i Strandparken</a:t>
            </a:r>
          </a:p>
          <a:p>
            <a:r>
              <a:rPr lang="da-DK" sz="1400" dirty="0"/>
              <a:t>Der mangler et fodgængerfelt ved daginstitutionen </a:t>
            </a:r>
            <a:r>
              <a:rPr lang="da-DK" sz="1400" dirty="0" err="1" smtClean="0"/>
              <a:t>Uglebo</a:t>
            </a:r>
            <a:endParaRPr lang="da-DK" sz="1400" dirty="0"/>
          </a:p>
          <a:p>
            <a:r>
              <a:rPr lang="da-DK" sz="1400" dirty="0" smtClean="0"/>
              <a:t>Bilerne </a:t>
            </a:r>
            <a:r>
              <a:rPr lang="da-DK" sz="1400" dirty="0"/>
              <a:t>bruger Esplanaden som racerbane. I begge </a:t>
            </a:r>
            <a:r>
              <a:rPr lang="da-DK" sz="1400" dirty="0" smtClean="0"/>
              <a:t>sider</a:t>
            </a:r>
            <a:endParaRPr lang="da-DK" sz="1400" dirty="0"/>
          </a:p>
          <a:p>
            <a:r>
              <a:rPr lang="da-DK" sz="1400" dirty="0" err="1"/>
              <a:t>Basketbanen</a:t>
            </a:r>
            <a:r>
              <a:rPr lang="da-DK" sz="1400" dirty="0"/>
              <a:t> i Esplanadeparken trænger til ny </a:t>
            </a:r>
            <a:r>
              <a:rPr lang="da-DK" sz="1400" dirty="0" err="1"/>
              <a:t>opstribning</a:t>
            </a:r>
            <a:r>
              <a:rPr lang="da-DK" sz="1400" dirty="0"/>
              <a:t> </a:t>
            </a:r>
          </a:p>
        </p:txBody>
      </p:sp>
      <p:sp>
        <p:nvSpPr>
          <p:cNvPr id="4" name="Pladsholder til indhold 3"/>
          <p:cNvSpPr>
            <a:spLocks noGrp="1"/>
          </p:cNvSpPr>
          <p:nvPr>
            <p:ph sz="half" idx="2"/>
          </p:nvPr>
        </p:nvSpPr>
        <p:spPr>
          <a:xfrm>
            <a:off x="4648200" y="1989138"/>
            <a:ext cx="4038600" cy="4320182"/>
          </a:xfrm>
        </p:spPr>
        <p:txBody>
          <a:bodyPr/>
          <a:lstStyle/>
          <a:p>
            <a:r>
              <a:rPr lang="da-DK" sz="1400" dirty="0"/>
              <a:t>Chikaner ved rundkørslen Strandskolevej/Brøndbyvester </a:t>
            </a:r>
            <a:r>
              <a:rPr lang="da-DK" sz="1400" dirty="0" smtClean="0"/>
              <a:t>Boulevard</a:t>
            </a:r>
            <a:endParaRPr lang="da-DK" sz="1400" dirty="0"/>
          </a:p>
          <a:p>
            <a:r>
              <a:rPr lang="da-DK" sz="1400" dirty="0"/>
              <a:t>Der bliver kørt ræs på Strandskolevej </a:t>
            </a:r>
          </a:p>
          <a:p>
            <a:r>
              <a:rPr lang="da-DK" sz="1400" dirty="0"/>
              <a:t>Bedre toiletforhold i Strandparken i vinterhalvåret</a:t>
            </a:r>
          </a:p>
          <a:p>
            <a:r>
              <a:rPr lang="da-DK" sz="1400" dirty="0"/>
              <a:t>Jeg savner at søerne ved strandparken bruges noget mere. Prammene i Maglebæk Sø kunne fx etableres i andre søer også. </a:t>
            </a:r>
          </a:p>
          <a:p>
            <a:r>
              <a:rPr lang="da-DK" sz="1400" dirty="0"/>
              <a:t>Man slår sig ikke ned fordi samtlige bænke er møgbeskidte og fyldt med </a:t>
            </a:r>
            <a:r>
              <a:rPr lang="da-DK" sz="1400" dirty="0" smtClean="0"/>
              <a:t>alger</a:t>
            </a:r>
            <a:endParaRPr lang="da-DK" sz="1400" dirty="0"/>
          </a:p>
          <a:p>
            <a:r>
              <a:rPr lang="da-DK" sz="1400" dirty="0"/>
              <a:t>Få ryddet op i centeret – der ligger altid affald over det hele</a:t>
            </a:r>
          </a:p>
          <a:p>
            <a:r>
              <a:rPr lang="da-DK" sz="1400" dirty="0" smtClean="0"/>
              <a:t>P-pladsen </a:t>
            </a:r>
            <a:r>
              <a:rPr lang="da-DK" sz="1400" dirty="0"/>
              <a:t>ved Netto burde få nogle nye streger, så folk ikke parkerer som det passer dem</a:t>
            </a:r>
          </a:p>
          <a:p>
            <a:r>
              <a:rPr lang="da-DK" sz="1400" dirty="0"/>
              <a:t>Så </a:t>
            </a:r>
            <a:r>
              <a:rPr lang="da-DK" sz="1400" dirty="0" smtClean="0"/>
              <a:t>blomstereng </a:t>
            </a:r>
            <a:r>
              <a:rPr lang="da-DK" sz="1400" dirty="0"/>
              <a:t>på de græsarealer, som ikke har anden funktion end bare at være </a:t>
            </a:r>
            <a:r>
              <a:rPr lang="da-DK" sz="1400" dirty="0" smtClean="0"/>
              <a:t>der</a:t>
            </a:r>
            <a:endParaRPr lang="da-DK" sz="1400" dirty="0"/>
          </a:p>
        </p:txBody>
      </p:sp>
      <p:sp>
        <p:nvSpPr>
          <p:cNvPr id="5" name="Titel 1"/>
          <p:cNvSpPr>
            <a:spLocks noGrp="1"/>
          </p:cNvSpPr>
          <p:nvPr>
            <p:ph type="title"/>
          </p:nvPr>
        </p:nvSpPr>
        <p:spPr/>
        <p:txBody>
          <a:bodyPr/>
          <a:lstStyle/>
          <a:p>
            <a:pPr algn="l"/>
            <a:r>
              <a:rPr lang="da-DK" sz="2800" dirty="0">
                <a:latin typeface="Franklin Gothic Demi" panose="020B0703020102020204" pitchFamily="34" charset="0"/>
              </a:rPr>
              <a:t>I</a:t>
            </a:r>
            <a:r>
              <a:rPr lang="da-DK" sz="2800" dirty="0" smtClean="0">
                <a:latin typeface="Franklin Gothic Demi" panose="020B0703020102020204" pitchFamily="34" charset="0"/>
              </a:rPr>
              <a:t>nput med et kortere sigte</a:t>
            </a:r>
            <a:endParaRPr lang="da-DK" sz="2800" dirty="0">
              <a:latin typeface="Franklin Gothic Demi" panose="020B0703020102020204" pitchFamily="34" charset="0"/>
            </a:endParaRPr>
          </a:p>
        </p:txBody>
      </p:sp>
    </p:spTree>
    <p:extLst>
      <p:ext uri="{BB962C8B-B14F-4D97-AF65-F5344CB8AC3E}">
        <p14:creationId xmlns:p14="http://schemas.microsoft.com/office/powerpoint/2010/main" val="106719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bwMode="auto">
          <a:xfrm>
            <a:off x="457200" y="1269703"/>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a:lstStyle>
          <a:p>
            <a:pPr algn="l"/>
            <a:r>
              <a:rPr lang="da-DK" sz="1600" b="1" kern="0" dirty="0" smtClean="0"/>
              <a:t>FREMTIDENS BRØNDBY STRAND</a:t>
            </a:r>
            <a:r>
              <a:rPr lang="da-DK" kern="0" dirty="0" smtClean="0"/>
              <a:t/>
            </a:r>
            <a:br>
              <a:rPr lang="da-DK" kern="0" dirty="0" smtClean="0"/>
            </a:br>
            <a:r>
              <a:rPr lang="da-DK" sz="2200" kern="0" dirty="0" smtClean="0"/>
              <a:t>Projektets faser</a:t>
            </a:r>
            <a:endParaRPr lang="da-DK" sz="2200" kern="0" dirty="0"/>
          </a:p>
        </p:txBody>
      </p:sp>
      <p:cxnSp>
        <p:nvCxnSpPr>
          <p:cNvPr id="13" name="Lige forbindelse 12"/>
          <p:cNvCxnSpPr/>
          <p:nvPr/>
        </p:nvCxnSpPr>
        <p:spPr>
          <a:xfrm>
            <a:off x="4623575" y="2702860"/>
            <a:ext cx="0" cy="412077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a:xfrm>
            <a:off x="7164288" y="2492896"/>
            <a:ext cx="0" cy="410445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Tekstfelt 8"/>
          <p:cNvSpPr txBox="1"/>
          <p:nvPr/>
        </p:nvSpPr>
        <p:spPr>
          <a:xfrm>
            <a:off x="6660232" y="6285917"/>
            <a:ext cx="864096" cy="276999"/>
          </a:xfrm>
          <a:prstGeom prst="rect">
            <a:avLst/>
          </a:prstGeom>
          <a:noFill/>
        </p:spPr>
        <p:txBody>
          <a:bodyPr wrap="square" rtlCol="0">
            <a:spAutoFit/>
          </a:bodyPr>
          <a:lstStyle/>
          <a:p>
            <a:r>
              <a:rPr lang="da-DK" sz="1200" dirty="0" smtClean="0"/>
              <a:t>2022</a:t>
            </a:r>
            <a:endParaRPr lang="da-DK" sz="1200" dirty="0"/>
          </a:p>
        </p:txBody>
      </p:sp>
      <p:cxnSp>
        <p:nvCxnSpPr>
          <p:cNvPr id="10" name="Lige forbindelse 9"/>
          <p:cNvCxnSpPr/>
          <p:nvPr/>
        </p:nvCxnSpPr>
        <p:spPr>
          <a:xfrm>
            <a:off x="2465611" y="2492896"/>
            <a:ext cx="0" cy="410445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 name="Billede 1"/>
          <p:cNvPicPr>
            <a:picLocks noChangeAspect="1"/>
          </p:cNvPicPr>
          <p:nvPr/>
        </p:nvPicPr>
        <p:blipFill rotWithShape="1">
          <a:blip r:embed="rId3" cstate="print">
            <a:extLst>
              <a:ext uri="{28A0092B-C50C-407E-A947-70E740481C1C}">
                <a14:useLocalDpi xmlns:a14="http://schemas.microsoft.com/office/drawing/2010/main" val="0"/>
              </a:ext>
            </a:extLst>
          </a:blip>
          <a:srcRect t="36759" r="6688" b="4203"/>
          <a:stretch/>
        </p:blipFill>
        <p:spPr>
          <a:xfrm>
            <a:off x="0" y="2204865"/>
            <a:ext cx="8532440" cy="3816424"/>
          </a:xfrm>
          <a:prstGeom prst="rect">
            <a:avLst/>
          </a:prstGeom>
        </p:spPr>
      </p:pic>
      <p:sp>
        <p:nvSpPr>
          <p:cNvPr id="3" name="Rektangel 2"/>
          <p:cNvSpPr/>
          <p:nvPr/>
        </p:nvSpPr>
        <p:spPr>
          <a:xfrm>
            <a:off x="1835696" y="2420888"/>
            <a:ext cx="2736304" cy="338437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4076618" y="6285916"/>
            <a:ext cx="540569" cy="276999"/>
          </a:xfrm>
          <a:prstGeom prst="rect">
            <a:avLst/>
          </a:prstGeom>
          <a:noFill/>
        </p:spPr>
        <p:txBody>
          <a:bodyPr wrap="square" rtlCol="0">
            <a:spAutoFit/>
          </a:bodyPr>
          <a:lstStyle/>
          <a:p>
            <a:r>
              <a:rPr lang="da-DK" sz="1200" dirty="0" smtClean="0"/>
              <a:t>2021</a:t>
            </a:r>
            <a:endParaRPr lang="da-DK" sz="1200" dirty="0"/>
          </a:p>
        </p:txBody>
      </p:sp>
      <p:sp>
        <p:nvSpPr>
          <p:cNvPr id="19" name="Tekstfelt 18"/>
          <p:cNvSpPr txBox="1"/>
          <p:nvPr/>
        </p:nvSpPr>
        <p:spPr>
          <a:xfrm>
            <a:off x="1907704" y="6320353"/>
            <a:ext cx="864096" cy="276999"/>
          </a:xfrm>
          <a:prstGeom prst="rect">
            <a:avLst/>
          </a:prstGeom>
          <a:noFill/>
        </p:spPr>
        <p:txBody>
          <a:bodyPr wrap="square" rtlCol="0">
            <a:spAutoFit/>
          </a:bodyPr>
          <a:lstStyle/>
          <a:p>
            <a:r>
              <a:rPr lang="da-DK" sz="1200" dirty="0" smtClean="0"/>
              <a:t>2020</a:t>
            </a:r>
            <a:endParaRPr lang="da-DK" sz="1200" dirty="0"/>
          </a:p>
        </p:txBody>
      </p:sp>
      <p:sp>
        <p:nvSpPr>
          <p:cNvPr id="4" name="Pladsholder til slidenummer 3"/>
          <p:cNvSpPr>
            <a:spLocks noGrp="1"/>
          </p:cNvSpPr>
          <p:nvPr>
            <p:ph type="sldNum" sz="quarter" idx="12"/>
          </p:nvPr>
        </p:nvSpPr>
        <p:spPr/>
        <p:txBody>
          <a:bodyPr/>
          <a:lstStyle/>
          <a:p>
            <a:pPr>
              <a:defRPr/>
            </a:pPr>
            <a:fld id="{94809BCA-A568-4DE6-BF1E-08728277AF1A}" type="slidenum">
              <a:rPr lang="da-DK" smtClean="0"/>
              <a:pPr>
                <a:defRPr/>
              </a:pPr>
              <a:t>13</a:t>
            </a:fld>
            <a:endParaRPr lang="da-DK"/>
          </a:p>
        </p:txBody>
      </p:sp>
      <p:sp>
        <p:nvSpPr>
          <p:cNvPr id="5" name="Rektangel 4"/>
          <p:cNvSpPr/>
          <p:nvPr/>
        </p:nvSpPr>
        <p:spPr>
          <a:xfrm>
            <a:off x="8106578" y="6026150"/>
            <a:ext cx="929917" cy="57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7903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3"/>
          <a:stretch>
            <a:fillRect/>
          </a:stretch>
        </p:blipFill>
        <p:spPr>
          <a:xfrm>
            <a:off x="-16396" y="0"/>
            <a:ext cx="9269260" cy="6858000"/>
          </a:xfrm>
          <a:prstGeom prst="rect">
            <a:avLst/>
          </a:prstGeom>
        </p:spPr>
      </p:pic>
    </p:spTree>
    <p:extLst>
      <p:ext uri="{BB962C8B-B14F-4D97-AF65-F5344CB8AC3E}">
        <p14:creationId xmlns:p14="http://schemas.microsoft.com/office/powerpoint/2010/main" val="40524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p:cNvSpPr>
            <a:spLocks noGrp="1"/>
          </p:cNvSpPr>
          <p:nvPr>
            <p:ph type="body" sz="half" idx="2"/>
          </p:nvPr>
        </p:nvSpPr>
        <p:spPr>
          <a:xfrm>
            <a:off x="2287605" y="1408664"/>
            <a:ext cx="6665795" cy="4684632"/>
          </a:xfrm>
          <a:solidFill>
            <a:schemeClr val="accent5">
              <a:alpha val="41000"/>
            </a:schemeClr>
          </a:solidFill>
        </p:spPr>
        <p:txBody>
          <a:bodyPr/>
          <a:lstStyle/>
          <a:p>
            <a:endParaRPr lang="da-DK" sz="1600" b="1" dirty="0" smtClean="0"/>
          </a:p>
          <a:p>
            <a:r>
              <a:rPr lang="da-DK" sz="2400" dirty="0" smtClean="0">
                <a:latin typeface="Franklin Gothic Demi" panose="020B0703020102020204" pitchFamily="34" charset="0"/>
              </a:rPr>
              <a:t>Vision </a:t>
            </a:r>
            <a:r>
              <a:rPr lang="da-DK" sz="2400" dirty="0">
                <a:latin typeface="Franklin Gothic Demi" panose="020B0703020102020204" pitchFamily="34" charset="0"/>
              </a:rPr>
              <a:t>for Fremtidens Brøndby </a:t>
            </a:r>
            <a:r>
              <a:rPr lang="da-DK" sz="2400" dirty="0" smtClean="0">
                <a:latin typeface="Franklin Gothic Demi" panose="020B0703020102020204" pitchFamily="34" charset="0"/>
              </a:rPr>
              <a:t>Strand</a:t>
            </a:r>
          </a:p>
          <a:p>
            <a:endParaRPr lang="da-DK" sz="1600" dirty="0"/>
          </a:p>
          <a:p>
            <a:r>
              <a:rPr lang="da-DK" sz="1600" dirty="0"/>
              <a:t>Brøndby Strand skal være en levende bydel. Et sted hvor folk mødes og nye fællesskaber opstår. Bydelen skal udvikles med respekt for stedets historie, identitet og mangfoldighed. Det betyder, at der skal være plads til alle og at der skal være fokus på kultur, </a:t>
            </a:r>
            <a:r>
              <a:rPr lang="da-DK" sz="1600" dirty="0" smtClean="0">
                <a:solidFill>
                  <a:srgbClr val="00CC00"/>
                </a:solidFill>
              </a:rPr>
              <a:t>idræt</a:t>
            </a:r>
            <a:r>
              <a:rPr lang="da-DK" sz="1600" dirty="0" smtClean="0"/>
              <a:t> </a:t>
            </a:r>
            <a:r>
              <a:rPr lang="da-DK" sz="1600" dirty="0"/>
              <a:t>og natur</a:t>
            </a:r>
            <a:r>
              <a:rPr lang="da-DK" sz="1600" dirty="0" smtClean="0"/>
              <a:t>.</a:t>
            </a:r>
          </a:p>
          <a:p>
            <a:endParaRPr lang="da-DK" sz="1600" dirty="0"/>
          </a:p>
          <a:p>
            <a:r>
              <a:rPr lang="da-DK" sz="1600" dirty="0"/>
              <a:t>Hele bydelen skal gentænkes, så den hænger bedre sammen med mere variation i bybilledet. Der skal bygges nyt – men ikke for tæt – og hvor der bygges, skal forskellige boligtyper, butikker og institutioner blandes. Et nøgleord er den blandede by</a:t>
            </a:r>
            <a:r>
              <a:rPr lang="da-DK" sz="1600" dirty="0" smtClean="0"/>
              <a:t>.</a:t>
            </a:r>
          </a:p>
          <a:p>
            <a:endParaRPr lang="da-DK" sz="1600" dirty="0"/>
          </a:p>
          <a:p>
            <a:r>
              <a:rPr lang="da-DK" sz="1600" dirty="0"/>
              <a:t>Fremtidens Brøndby Strand skal skabes af bydelens beboere, boligorganisationerne, grundejerne, erhvervslivet, kulturlivet og andre aktører i et tæt og forpligtende samarbejde med Brøndby Kommune.</a:t>
            </a:r>
          </a:p>
          <a:p>
            <a:endParaRPr lang="da-DK" sz="1800" dirty="0">
              <a:latin typeface="Franklin Gothic Book" panose="020B0503020102020204" pitchFamily="34" charset="0"/>
            </a:endParaRPr>
          </a:p>
        </p:txBody>
      </p:sp>
      <p:pic>
        <p:nvPicPr>
          <p:cNvPr id="6" name="Pladsholder til indhold 5"/>
          <p:cNvPicPr>
            <a:picLocks noGrp="1" noChangeAspect="1"/>
          </p:cNvPicPr>
          <p:nvPr>
            <p:ph idx="1"/>
          </p:nvPr>
        </p:nvPicPr>
        <p:blipFill rotWithShape="1">
          <a:blip r:embed="rId3">
            <a:extLst>
              <a:ext uri="{28A0092B-C50C-407E-A947-70E740481C1C}">
                <a14:useLocalDpi xmlns:a14="http://schemas.microsoft.com/office/drawing/2010/main" val="0"/>
              </a:ext>
            </a:extLst>
          </a:blip>
          <a:srcRect t="19643"/>
          <a:stretch/>
        </p:blipFill>
        <p:spPr>
          <a:xfrm>
            <a:off x="3222" y="2130800"/>
            <a:ext cx="2287605" cy="3240360"/>
          </a:xfrm>
        </p:spPr>
      </p:pic>
    </p:spTree>
    <p:extLst>
      <p:ext uri="{BB962C8B-B14F-4D97-AF65-F5344CB8AC3E}">
        <p14:creationId xmlns:p14="http://schemas.microsoft.com/office/powerpoint/2010/main" val="315635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51520" y="1772816"/>
            <a:ext cx="8640960" cy="5085184"/>
          </a:xfrm>
        </p:spPr>
        <p:txBody>
          <a:bodyPr/>
          <a:lstStyle/>
          <a:p>
            <a:pPr marL="0" indent="0">
              <a:buNone/>
            </a:pPr>
            <a:r>
              <a:rPr lang="da-DK" sz="1600" b="1" dirty="0" smtClean="0"/>
              <a:t>Boliger </a:t>
            </a:r>
            <a:r>
              <a:rPr lang="da-DK" sz="1600" b="1" dirty="0"/>
              <a:t>og beboere:</a:t>
            </a:r>
            <a:r>
              <a:rPr lang="da-DK" sz="1600" dirty="0"/>
              <a:t> De nuværende boligkvarterer skal transformeres gennem renovering og nybyggeri, så der i bydelen bliver boliger for alle befolkningsgrupper og familietyper. Byggeri af nye boliger skal medvirke til en større variation i boligtyper og </a:t>
            </a:r>
            <a:r>
              <a:rPr lang="da-DK" sz="1600" dirty="0" err="1"/>
              <a:t>ejerformer</a:t>
            </a:r>
            <a:r>
              <a:rPr lang="da-DK" sz="1600" dirty="0"/>
              <a:t>. Nybyggeriet skal opfylde høje krav til arkitektur og kvalitet</a:t>
            </a:r>
            <a:r>
              <a:rPr lang="da-DK" sz="1600" dirty="0" smtClean="0"/>
              <a:t>.</a:t>
            </a:r>
          </a:p>
          <a:p>
            <a:pPr marL="0" indent="0">
              <a:buNone/>
            </a:pPr>
            <a:endParaRPr lang="da-DK" sz="1600" dirty="0"/>
          </a:p>
          <a:p>
            <a:pPr marL="0" indent="0">
              <a:buNone/>
            </a:pPr>
            <a:r>
              <a:rPr lang="da-DK" sz="1600" b="1" dirty="0" smtClean="0"/>
              <a:t>Bymidten, </a:t>
            </a:r>
            <a:r>
              <a:rPr lang="da-DK" sz="1600" b="1" dirty="0" smtClean="0">
                <a:solidFill>
                  <a:srgbClr val="00B050"/>
                </a:solidFill>
              </a:rPr>
              <a:t>kulturlivet</a:t>
            </a:r>
            <a:r>
              <a:rPr lang="da-DK" sz="1600" b="1" dirty="0" smtClean="0"/>
              <a:t> </a:t>
            </a:r>
            <a:r>
              <a:rPr lang="da-DK" sz="1600" b="1" dirty="0"/>
              <a:t>og de fælles </a:t>
            </a:r>
            <a:r>
              <a:rPr lang="da-DK" sz="1600" b="1" dirty="0" err="1"/>
              <a:t>byfunktioner</a:t>
            </a:r>
            <a:r>
              <a:rPr lang="da-DK" sz="1600" b="1" dirty="0"/>
              <a:t>: </a:t>
            </a:r>
            <a:r>
              <a:rPr lang="da-DK" sz="1600" dirty="0"/>
              <a:t>Centeret skal udvikles til en mere levende og attraktiv bymidte med et aktivt kultur- og erhvervsliv. Der skal skabes mulighed for en ny, samlende profilskole og en til to nye daginstitutioner. Kommunale investeringer skal i det hele taget understøtte </a:t>
            </a:r>
            <a:r>
              <a:rPr lang="da-DK" sz="1600" dirty="0" err="1"/>
              <a:t>byomdannelsen</a:t>
            </a:r>
            <a:r>
              <a:rPr lang="da-DK" sz="1600" dirty="0"/>
              <a:t>. </a:t>
            </a:r>
          </a:p>
          <a:p>
            <a:pPr marL="0" indent="0">
              <a:buNone/>
            </a:pPr>
            <a:endParaRPr lang="da-DK" sz="1600" b="1" dirty="0" smtClean="0"/>
          </a:p>
          <a:p>
            <a:pPr marL="0" indent="0">
              <a:buNone/>
            </a:pPr>
            <a:r>
              <a:rPr lang="da-DK" sz="1600" b="1" dirty="0" smtClean="0"/>
              <a:t>Veje</a:t>
            </a:r>
            <a:r>
              <a:rPr lang="da-DK" sz="1600" b="1" dirty="0"/>
              <a:t>, stier og mobilitet:</a:t>
            </a:r>
            <a:r>
              <a:rPr lang="da-DK" sz="1600" dirty="0"/>
              <a:t> Forbindelserne på tværs i bydelen samt til/fra stranden og andre bydele skal forbedres. Fodgængere, cyklister og kollektiv trafik skal gives højere prioritet i det samlede trafikbillede og forbindelserne skal indbyde til mere aktivitet og byliv. Parkeringen og den meget stramme trafikdifferentiering skal revurderes. </a:t>
            </a:r>
          </a:p>
          <a:p>
            <a:pPr marL="0" indent="0">
              <a:buNone/>
            </a:pPr>
            <a:endParaRPr lang="da-DK" sz="1600" b="1" dirty="0" smtClean="0"/>
          </a:p>
          <a:p>
            <a:pPr marL="0" indent="0">
              <a:buNone/>
            </a:pPr>
            <a:r>
              <a:rPr lang="da-DK" sz="1600" b="1" dirty="0" smtClean="0"/>
              <a:t>Natur</a:t>
            </a:r>
            <a:r>
              <a:rPr lang="da-DK" sz="1600" b="1" dirty="0"/>
              <a:t>, bevægelse og bæredygtighed:</a:t>
            </a:r>
            <a:r>
              <a:rPr lang="da-DK" sz="1600" dirty="0"/>
              <a:t> Der skal sættes høje standarder for bæredygtighed, både i renovering og nybyggeri. Bydelens mange grønne områder skal udvikles, så de skaber mere værdi for beboerne på tværs af de enkelte kvarterer. Større biodiversitet, flere muligheder for bevægelse og lokal håndtering af regnvand skal have høj prioritet. </a:t>
            </a:r>
          </a:p>
        </p:txBody>
      </p:sp>
      <p:sp>
        <p:nvSpPr>
          <p:cNvPr id="4" name="Titel 1"/>
          <p:cNvSpPr txBox="1">
            <a:spLocks/>
          </p:cNvSpPr>
          <p:nvPr/>
        </p:nvSpPr>
        <p:spPr bwMode="auto">
          <a:xfrm>
            <a:off x="457200" y="1196752"/>
            <a:ext cx="822960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charset="0"/>
              </a:defRPr>
            </a:lvl2pPr>
            <a:lvl3pPr algn="ctr" rtl="0" eaLnBrk="1" fontAlgn="base" hangingPunct="1">
              <a:spcBef>
                <a:spcPct val="0"/>
              </a:spcBef>
              <a:spcAft>
                <a:spcPct val="0"/>
              </a:spcAft>
              <a:defRPr sz="3200">
                <a:solidFill>
                  <a:schemeClr val="tx2"/>
                </a:solidFill>
                <a:latin typeface="Arial" charset="0"/>
              </a:defRPr>
            </a:lvl3pPr>
            <a:lvl4pPr algn="ctr" rtl="0" eaLnBrk="1" fontAlgn="base" hangingPunct="1">
              <a:spcBef>
                <a:spcPct val="0"/>
              </a:spcBef>
              <a:spcAft>
                <a:spcPct val="0"/>
              </a:spcAft>
              <a:defRPr sz="3200">
                <a:solidFill>
                  <a:schemeClr val="tx2"/>
                </a:solidFill>
                <a:latin typeface="Arial" charset="0"/>
              </a:defRPr>
            </a:lvl4pPr>
            <a:lvl5pPr algn="ctr" rtl="0" eaLnBrk="1" fontAlgn="base" hangingPunct="1">
              <a:spcBef>
                <a:spcPct val="0"/>
              </a:spcBef>
              <a:spcAft>
                <a:spcPct val="0"/>
              </a:spcAft>
              <a:defRPr sz="3200">
                <a:solidFill>
                  <a:schemeClr val="tx2"/>
                </a:solidFill>
                <a:latin typeface="Arial" charset="0"/>
              </a:defRPr>
            </a:lvl5pPr>
            <a:lvl6pPr marL="457200" algn="ctr" rtl="0" eaLnBrk="1" fontAlgn="base" hangingPunct="1">
              <a:spcBef>
                <a:spcPct val="0"/>
              </a:spcBef>
              <a:spcAft>
                <a:spcPct val="0"/>
              </a:spcAft>
              <a:defRPr sz="3200">
                <a:solidFill>
                  <a:schemeClr val="tx2"/>
                </a:solidFill>
                <a:latin typeface="Arial" charset="0"/>
              </a:defRPr>
            </a:lvl6pPr>
            <a:lvl7pPr marL="914400" algn="ctr" rtl="0" eaLnBrk="1" fontAlgn="base" hangingPunct="1">
              <a:spcBef>
                <a:spcPct val="0"/>
              </a:spcBef>
              <a:spcAft>
                <a:spcPct val="0"/>
              </a:spcAft>
              <a:defRPr sz="3200">
                <a:solidFill>
                  <a:schemeClr val="tx2"/>
                </a:solidFill>
                <a:latin typeface="Arial" charset="0"/>
              </a:defRPr>
            </a:lvl7pPr>
            <a:lvl8pPr marL="1371600" algn="ctr" rtl="0" eaLnBrk="1" fontAlgn="base" hangingPunct="1">
              <a:spcBef>
                <a:spcPct val="0"/>
              </a:spcBef>
              <a:spcAft>
                <a:spcPct val="0"/>
              </a:spcAft>
              <a:defRPr sz="3200">
                <a:solidFill>
                  <a:schemeClr val="tx2"/>
                </a:solidFill>
                <a:latin typeface="Arial" charset="0"/>
              </a:defRPr>
            </a:lvl8pPr>
            <a:lvl9pPr marL="1828800" algn="ctr" rtl="0" eaLnBrk="1" fontAlgn="base" hangingPunct="1">
              <a:spcBef>
                <a:spcPct val="0"/>
              </a:spcBef>
              <a:spcAft>
                <a:spcPct val="0"/>
              </a:spcAft>
              <a:defRPr sz="3200">
                <a:solidFill>
                  <a:schemeClr val="tx2"/>
                </a:solidFill>
                <a:latin typeface="Arial" charset="0"/>
              </a:defRPr>
            </a:lvl9pPr>
          </a:lstStyle>
          <a:p>
            <a:pPr algn="l"/>
            <a:r>
              <a:rPr lang="da-DK" b="1" kern="0" dirty="0">
                <a:latin typeface="Franklin Gothic Demi" panose="020B0703020102020204" pitchFamily="34" charset="0"/>
              </a:rPr>
              <a:t>F</a:t>
            </a:r>
            <a:r>
              <a:rPr lang="da-DK" b="1" kern="0" dirty="0" smtClean="0">
                <a:latin typeface="Franklin Gothic Demi" panose="020B0703020102020204" pitchFamily="34" charset="0"/>
              </a:rPr>
              <a:t>okusområder</a:t>
            </a:r>
            <a:endParaRPr lang="da-DK" b="1" kern="0" dirty="0">
              <a:latin typeface="Franklin Gothic Demi" panose="020B0703020102020204" pitchFamily="34" charset="0"/>
            </a:endParaRPr>
          </a:p>
        </p:txBody>
      </p:sp>
    </p:spTree>
    <p:extLst>
      <p:ext uri="{BB962C8B-B14F-4D97-AF65-F5344CB8AC3E}">
        <p14:creationId xmlns:p14="http://schemas.microsoft.com/office/powerpoint/2010/main" val="4315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12776"/>
            <a:ext cx="8229600" cy="936104"/>
          </a:xfrm>
        </p:spPr>
        <p:txBody>
          <a:bodyPr/>
          <a:lstStyle/>
          <a:p>
            <a:pPr algn="l"/>
            <a:r>
              <a:rPr lang="da-DK" sz="2800" dirty="0" smtClean="0">
                <a:latin typeface="Franklin Gothic Demi" panose="020B0703020102020204" pitchFamily="34" charset="0"/>
              </a:rPr>
              <a:t>Vision og fokusområder er i høring frem til og med den 17. maj 2021 </a:t>
            </a:r>
            <a:endParaRPr lang="da-DK" sz="2800" dirty="0">
              <a:latin typeface="Franklin Gothic Demi" panose="020B0703020102020204" pitchFamily="34" charset="0"/>
            </a:endParaRPr>
          </a:p>
        </p:txBody>
      </p:sp>
      <p:sp>
        <p:nvSpPr>
          <p:cNvPr id="3" name="Pladsholder til indhold 2"/>
          <p:cNvSpPr>
            <a:spLocks noGrp="1"/>
          </p:cNvSpPr>
          <p:nvPr>
            <p:ph idx="1"/>
          </p:nvPr>
        </p:nvSpPr>
        <p:spPr>
          <a:xfrm>
            <a:off x="457200" y="2780928"/>
            <a:ext cx="8229600" cy="3345235"/>
          </a:xfrm>
        </p:spPr>
        <p:txBody>
          <a:bodyPr/>
          <a:lstStyle/>
          <a:p>
            <a:pPr marL="0" indent="0">
              <a:buNone/>
            </a:pPr>
            <a:r>
              <a:rPr lang="da-DK" sz="2800" dirty="0" smtClean="0"/>
              <a:t>Find visionen og fokusområderne på </a:t>
            </a:r>
            <a:r>
              <a:rPr lang="da-DK" sz="2800" dirty="0" smtClean="0">
                <a:hlinkClick r:id="rId3"/>
              </a:rPr>
              <a:t>www.brondby.dk/fremtidensbrondbystrand</a:t>
            </a:r>
            <a:endParaRPr lang="da-DK" sz="2800" dirty="0" smtClean="0"/>
          </a:p>
          <a:p>
            <a:pPr marL="0" indent="0">
              <a:buNone/>
            </a:pPr>
            <a:endParaRPr lang="da-DK" sz="2800" dirty="0"/>
          </a:p>
          <a:p>
            <a:pPr marL="0" indent="0">
              <a:buNone/>
            </a:pPr>
            <a:r>
              <a:rPr lang="da-DK" sz="2800" dirty="0" smtClean="0"/>
              <a:t>Send dine input til: </a:t>
            </a:r>
            <a:endParaRPr lang="da-DK" sz="2800" dirty="0" smtClean="0"/>
          </a:p>
          <a:p>
            <a:pPr marL="0" indent="0">
              <a:buNone/>
            </a:pPr>
            <a:r>
              <a:rPr lang="da-DK" sz="2800" dirty="0" smtClean="0">
                <a:hlinkClick r:id="rId4"/>
              </a:rPr>
              <a:t>TMF-fremtidensBST@brondby.dk</a:t>
            </a:r>
            <a:endParaRPr lang="da-DK" sz="2800" dirty="0"/>
          </a:p>
        </p:txBody>
      </p:sp>
    </p:spTree>
    <p:extLst>
      <p:ext uri="{BB962C8B-B14F-4D97-AF65-F5344CB8AC3E}">
        <p14:creationId xmlns:p14="http://schemas.microsoft.com/office/powerpoint/2010/main" val="120909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Boliger og beboere</a:t>
            </a:r>
            <a:endParaRPr lang="da-DK" dirty="0"/>
          </a:p>
        </p:txBody>
      </p:sp>
      <p:sp>
        <p:nvSpPr>
          <p:cNvPr id="3" name="Pladsholder til indhold 2"/>
          <p:cNvSpPr>
            <a:spLocks noGrp="1"/>
          </p:cNvSpPr>
          <p:nvPr>
            <p:ph idx="1"/>
          </p:nvPr>
        </p:nvSpPr>
        <p:spPr>
          <a:xfrm>
            <a:off x="457200" y="1839615"/>
            <a:ext cx="7787208" cy="4137025"/>
          </a:xfrm>
        </p:spPr>
        <p:txBody>
          <a:bodyPr/>
          <a:lstStyle/>
          <a:p>
            <a:pPr marL="0" indent="0">
              <a:buNone/>
            </a:pPr>
            <a:r>
              <a:rPr lang="da-DK" sz="1600" dirty="0"/>
              <a:t>De nuværende boligkvarterer skal transformeres gennem renovering og nybyggeri, så der i bydelen bliver boliger for alle befolkningsgrupper og familietyper. </a:t>
            </a:r>
            <a:r>
              <a:rPr lang="da-DK" sz="1600" dirty="0" smtClean="0"/>
              <a:t>Byggeri </a:t>
            </a:r>
            <a:r>
              <a:rPr lang="da-DK" sz="1600" dirty="0"/>
              <a:t>af nye boliger skal medvirke til en større variation i boligtyper og </a:t>
            </a:r>
            <a:r>
              <a:rPr lang="da-DK" sz="1600" dirty="0" err="1"/>
              <a:t>ejerformer</a:t>
            </a:r>
            <a:r>
              <a:rPr lang="da-DK" sz="1600" dirty="0"/>
              <a:t>. Nybyggeriet skal opfylde høje krav til arkitektur og kvalitet</a:t>
            </a:r>
            <a:r>
              <a:rPr lang="da-DK" sz="1600" dirty="0" smtClean="0"/>
              <a:t>.</a:t>
            </a:r>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kern="1200" dirty="0">
              <a:latin typeface="Arial" charset="0"/>
            </a:endParaRPr>
          </a:p>
        </p:txBody>
      </p:sp>
      <p:sp>
        <p:nvSpPr>
          <p:cNvPr id="4" name="Tekstfelt 3"/>
          <p:cNvSpPr txBox="1"/>
          <p:nvPr/>
        </p:nvSpPr>
        <p:spPr>
          <a:xfrm>
            <a:off x="61791" y="3072189"/>
            <a:ext cx="9020418" cy="369332"/>
          </a:xfrm>
          <a:prstGeom prst="rect">
            <a:avLst/>
          </a:prstGeom>
          <a:solidFill>
            <a:srgbClr val="B4D9EA"/>
          </a:solidFill>
        </p:spPr>
        <p:txBody>
          <a:bodyPr wrap="none" rtlCol="0">
            <a:spAutoFit/>
          </a:bodyPr>
          <a:lstStyle/>
          <a:p>
            <a:r>
              <a:rPr lang="da-DK" dirty="0" smtClean="0"/>
              <a:t>Jeg elsker at der er plads til så mange forskellige typer af mennesker i Brøndby Strand</a:t>
            </a:r>
            <a:endParaRPr lang="da-DK" dirty="0"/>
          </a:p>
        </p:txBody>
      </p:sp>
      <p:sp>
        <p:nvSpPr>
          <p:cNvPr id="5" name="Rektangel 4"/>
          <p:cNvSpPr/>
          <p:nvPr/>
        </p:nvSpPr>
        <p:spPr>
          <a:xfrm>
            <a:off x="534380" y="3549128"/>
            <a:ext cx="3816424" cy="1200329"/>
          </a:xfrm>
          <a:prstGeom prst="rect">
            <a:avLst/>
          </a:prstGeom>
          <a:solidFill>
            <a:schemeClr val="accent1"/>
          </a:solidFill>
        </p:spPr>
        <p:txBody>
          <a:bodyPr wrap="square">
            <a:spAutoFit/>
          </a:bodyPr>
          <a:lstStyle/>
          <a:p>
            <a:r>
              <a:rPr lang="da-DK" dirty="0"/>
              <a:t>Der mangler ejerlejligheder og andelsboliger. Det vil også tiltrække større mangfoldighed. Vi skal</a:t>
            </a:r>
          </a:p>
          <a:p>
            <a:r>
              <a:rPr lang="da-DK" dirty="0"/>
              <a:t>finde det rette mix.</a:t>
            </a:r>
          </a:p>
        </p:txBody>
      </p:sp>
      <p:sp>
        <p:nvSpPr>
          <p:cNvPr id="6" name="Rektangel 5"/>
          <p:cNvSpPr/>
          <p:nvPr/>
        </p:nvSpPr>
        <p:spPr>
          <a:xfrm>
            <a:off x="457200" y="5114644"/>
            <a:ext cx="6275040" cy="923330"/>
          </a:xfrm>
          <a:prstGeom prst="rect">
            <a:avLst/>
          </a:prstGeom>
          <a:solidFill>
            <a:schemeClr val="accent1">
              <a:lumMod val="90000"/>
            </a:schemeClr>
          </a:solidFill>
        </p:spPr>
        <p:txBody>
          <a:bodyPr wrap="square">
            <a:spAutoFit/>
          </a:bodyPr>
          <a:lstStyle/>
          <a:p>
            <a:r>
              <a:rPr lang="da-DK" dirty="0"/>
              <a:t>Folk vælger desværre den lokale skole fra og det er ikke fordrende for at tiltrække nye </a:t>
            </a:r>
            <a:r>
              <a:rPr lang="da-DK" dirty="0" smtClean="0"/>
              <a:t>borgere med </a:t>
            </a:r>
            <a:r>
              <a:rPr lang="da-DK" dirty="0"/>
              <a:t>ressourcer</a:t>
            </a:r>
            <a:r>
              <a:rPr lang="da-DK" dirty="0" smtClean="0"/>
              <a:t>. Brøndby Strand skal have en fantastisk og moderne skole.</a:t>
            </a:r>
            <a:endParaRPr lang="da-DK" dirty="0"/>
          </a:p>
        </p:txBody>
      </p:sp>
      <p:sp>
        <p:nvSpPr>
          <p:cNvPr id="7" name="Rektangel 6"/>
          <p:cNvSpPr/>
          <p:nvPr/>
        </p:nvSpPr>
        <p:spPr>
          <a:xfrm>
            <a:off x="791580" y="6126163"/>
            <a:ext cx="7902624" cy="646331"/>
          </a:xfrm>
          <a:prstGeom prst="rect">
            <a:avLst/>
          </a:prstGeom>
          <a:solidFill>
            <a:schemeClr val="accent2">
              <a:lumMod val="20000"/>
              <a:lumOff val="80000"/>
            </a:schemeClr>
          </a:solidFill>
        </p:spPr>
        <p:txBody>
          <a:bodyPr wrap="square">
            <a:spAutoFit/>
          </a:bodyPr>
          <a:lstStyle/>
          <a:p>
            <a:r>
              <a:rPr lang="da-DK" dirty="0"/>
              <a:t>Vi har meget at byde på. Bydelen kan rigtig meget. Hvis det bliver tydeligere kan vi </a:t>
            </a:r>
            <a:r>
              <a:rPr lang="da-DK" dirty="0" smtClean="0"/>
              <a:t>tiltrække flere </a:t>
            </a:r>
            <a:r>
              <a:rPr lang="da-DK" dirty="0"/>
              <a:t>seje mennesker, der kan bidrage til bydelen.</a:t>
            </a:r>
          </a:p>
        </p:txBody>
      </p:sp>
      <p:sp>
        <p:nvSpPr>
          <p:cNvPr id="8" name="Rektangel 7"/>
          <p:cNvSpPr/>
          <p:nvPr/>
        </p:nvSpPr>
        <p:spPr>
          <a:xfrm>
            <a:off x="4446240" y="3549128"/>
            <a:ext cx="4572000" cy="1477328"/>
          </a:xfrm>
          <a:prstGeom prst="rect">
            <a:avLst/>
          </a:prstGeom>
          <a:solidFill>
            <a:schemeClr val="accent5"/>
          </a:solidFill>
        </p:spPr>
        <p:txBody>
          <a:bodyPr>
            <a:spAutoFit/>
          </a:bodyPr>
          <a:lstStyle/>
          <a:p>
            <a:r>
              <a:rPr lang="da-DK" dirty="0"/>
              <a:t>Det kunne være cool, hvis man brugte det, der gør Brøndby Strand berygtet, til at gøre </a:t>
            </a:r>
            <a:r>
              <a:rPr lang="da-DK" dirty="0" smtClean="0"/>
              <a:t>os berømte</a:t>
            </a:r>
            <a:r>
              <a:rPr lang="da-DK" dirty="0"/>
              <a:t>. Det må gerne være lidt råt. Fx kunne det gøre os helt unikke at vi har så </a:t>
            </a:r>
            <a:r>
              <a:rPr lang="da-DK" dirty="0" smtClean="0"/>
              <a:t>mange etniske </a:t>
            </a:r>
            <a:r>
              <a:rPr lang="da-DK" dirty="0"/>
              <a:t>befolkningsgrupper.</a:t>
            </a:r>
          </a:p>
        </p:txBody>
      </p:sp>
    </p:spTree>
    <p:extLst>
      <p:ext uri="{BB962C8B-B14F-4D97-AF65-F5344CB8AC3E}">
        <p14:creationId xmlns:p14="http://schemas.microsoft.com/office/powerpoint/2010/main" val="321553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39357"/>
            <a:ext cx="8229600" cy="719137"/>
          </a:xfrm>
        </p:spPr>
        <p:txBody>
          <a:bodyPr/>
          <a:lstStyle/>
          <a:p>
            <a:pPr algn="l"/>
            <a:r>
              <a:rPr lang="da-DK" sz="2800" dirty="0" smtClean="0"/>
              <a:t>Bymidten, kulturlivet og de fælles </a:t>
            </a:r>
            <a:r>
              <a:rPr lang="da-DK" sz="2800" dirty="0" err="1" smtClean="0"/>
              <a:t>byfunktioner</a:t>
            </a:r>
            <a:endParaRPr lang="da-DK" sz="2800" dirty="0"/>
          </a:p>
        </p:txBody>
      </p:sp>
      <p:sp>
        <p:nvSpPr>
          <p:cNvPr id="3" name="Pladsholder til indhold 2"/>
          <p:cNvSpPr>
            <a:spLocks noGrp="1"/>
          </p:cNvSpPr>
          <p:nvPr>
            <p:ph idx="1"/>
          </p:nvPr>
        </p:nvSpPr>
        <p:spPr>
          <a:xfrm>
            <a:off x="457200" y="1723081"/>
            <a:ext cx="8229600" cy="1511870"/>
          </a:xfrm>
        </p:spPr>
        <p:txBody>
          <a:bodyPr/>
          <a:lstStyle/>
          <a:p>
            <a:pPr marL="0" indent="0">
              <a:buNone/>
            </a:pPr>
            <a:r>
              <a:rPr lang="da-DK" sz="1600" dirty="0"/>
              <a:t>Centeret skal udvikles til en mere levende og attraktiv bymidte med et aktivt kultur- og erhvervsliv. Der skal skabes mulighed for en ny, samlende profilskole og en til to nye daginstitutioner. Kommunale investeringer skal i det hele taget understøtte </a:t>
            </a:r>
            <a:r>
              <a:rPr lang="da-DK" sz="1600" dirty="0" err="1"/>
              <a:t>byomdannelsen</a:t>
            </a:r>
            <a:r>
              <a:rPr lang="da-DK" sz="1600" dirty="0"/>
              <a:t>.</a:t>
            </a:r>
          </a:p>
          <a:p>
            <a:pPr marL="0" indent="0">
              <a:buNone/>
            </a:pPr>
            <a:endParaRPr lang="da-DK" sz="1600" dirty="0" smtClean="0"/>
          </a:p>
          <a:p>
            <a:pPr marL="0" indent="0">
              <a:buNone/>
            </a:pPr>
            <a:endParaRPr lang="da-DK" sz="1600" dirty="0" smtClean="0"/>
          </a:p>
          <a:p>
            <a:pPr marL="0" indent="0">
              <a:buNone/>
            </a:pPr>
            <a:endParaRPr lang="da-DK" sz="1600" dirty="0"/>
          </a:p>
          <a:p>
            <a:pPr marL="0" indent="0">
              <a:buNone/>
            </a:pPr>
            <a:endParaRPr lang="da-DK" dirty="0"/>
          </a:p>
        </p:txBody>
      </p:sp>
      <p:sp>
        <p:nvSpPr>
          <p:cNvPr id="4" name="Tekstfelt 3"/>
          <p:cNvSpPr txBox="1"/>
          <p:nvPr/>
        </p:nvSpPr>
        <p:spPr>
          <a:xfrm>
            <a:off x="323528" y="3136086"/>
            <a:ext cx="2448271" cy="1477328"/>
          </a:xfrm>
          <a:prstGeom prst="rect">
            <a:avLst/>
          </a:prstGeom>
          <a:solidFill>
            <a:srgbClr val="CCFFCC"/>
          </a:solidFill>
        </p:spPr>
        <p:txBody>
          <a:bodyPr wrap="square" rtlCol="0">
            <a:spAutoFit/>
          </a:bodyPr>
          <a:lstStyle/>
          <a:p>
            <a:r>
              <a:rPr lang="da-DK" dirty="0" smtClean="0"/>
              <a:t>Brøndby Strand har natur, vand, skov, Middelalderlandsby, havn og mange forskellige tilbud</a:t>
            </a:r>
            <a:endParaRPr lang="da-DK" dirty="0"/>
          </a:p>
        </p:txBody>
      </p:sp>
      <p:sp>
        <p:nvSpPr>
          <p:cNvPr id="5" name="Tekstfelt 4"/>
          <p:cNvSpPr txBox="1"/>
          <p:nvPr/>
        </p:nvSpPr>
        <p:spPr>
          <a:xfrm>
            <a:off x="3531035" y="3716932"/>
            <a:ext cx="5313537" cy="646331"/>
          </a:xfrm>
          <a:prstGeom prst="rect">
            <a:avLst/>
          </a:prstGeom>
          <a:solidFill>
            <a:schemeClr val="accent2">
              <a:lumMod val="40000"/>
              <a:lumOff val="60000"/>
            </a:schemeClr>
          </a:solidFill>
        </p:spPr>
        <p:txBody>
          <a:bodyPr wrap="square" rtlCol="0">
            <a:spAutoFit/>
          </a:bodyPr>
          <a:lstStyle/>
          <a:p>
            <a:r>
              <a:rPr lang="da-DK" dirty="0" smtClean="0"/>
              <a:t>Der er ikke et naturligt samlingspunkt for borgere fra de forskellige områder i Brøndby Strand</a:t>
            </a:r>
            <a:endParaRPr lang="da-DK" dirty="0"/>
          </a:p>
        </p:txBody>
      </p:sp>
      <p:sp>
        <p:nvSpPr>
          <p:cNvPr id="6" name="Tekstfelt 5"/>
          <p:cNvSpPr txBox="1"/>
          <p:nvPr/>
        </p:nvSpPr>
        <p:spPr>
          <a:xfrm>
            <a:off x="232534" y="4920546"/>
            <a:ext cx="8824727" cy="369332"/>
          </a:xfrm>
          <a:prstGeom prst="rect">
            <a:avLst/>
          </a:prstGeom>
          <a:solidFill>
            <a:srgbClr val="CCFFFF"/>
          </a:solidFill>
        </p:spPr>
        <p:txBody>
          <a:bodyPr wrap="square" rtlCol="0">
            <a:spAutoFit/>
          </a:bodyPr>
          <a:lstStyle/>
          <a:p>
            <a:r>
              <a:rPr lang="da-DK" dirty="0" smtClean="0"/>
              <a:t>Fornyelse af indkøbscenteret og bedre sammenhæng med S-stationen og Brønden</a:t>
            </a:r>
            <a:endParaRPr lang="da-DK" dirty="0"/>
          </a:p>
        </p:txBody>
      </p:sp>
      <p:sp>
        <p:nvSpPr>
          <p:cNvPr id="7" name="Tekstfelt 6"/>
          <p:cNvSpPr txBox="1"/>
          <p:nvPr/>
        </p:nvSpPr>
        <p:spPr>
          <a:xfrm>
            <a:off x="3275857" y="4440688"/>
            <a:ext cx="5730604" cy="369332"/>
          </a:xfrm>
          <a:prstGeom prst="rect">
            <a:avLst/>
          </a:prstGeom>
          <a:solidFill>
            <a:schemeClr val="bg1">
              <a:lumMod val="95000"/>
            </a:schemeClr>
          </a:solidFill>
        </p:spPr>
        <p:txBody>
          <a:bodyPr wrap="square" rtlCol="0">
            <a:spAutoFit/>
          </a:bodyPr>
          <a:lstStyle/>
          <a:p>
            <a:r>
              <a:rPr lang="da-DK" dirty="0" smtClean="0"/>
              <a:t>Brøndby Strand Centeret er i dag trist, rodet og utrygt.</a:t>
            </a:r>
            <a:endParaRPr lang="da-DK" dirty="0"/>
          </a:p>
        </p:txBody>
      </p:sp>
      <p:sp>
        <p:nvSpPr>
          <p:cNvPr id="8" name="Rektangel 7"/>
          <p:cNvSpPr/>
          <p:nvPr/>
        </p:nvSpPr>
        <p:spPr>
          <a:xfrm>
            <a:off x="827584" y="5388496"/>
            <a:ext cx="6912768" cy="646331"/>
          </a:xfrm>
          <a:prstGeom prst="rect">
            <a:avLst/>
          </a:prstGeom>
          <a:solidFill>
            <a:schemeClr val="accent5"/>
          </a:solidFill>
        </p:spPr>
        <p:txBody>
          <a:bodyPr wrap="square">
            <a:spAutoFit/>
          </a:bodyPr>
          <a:lstStyle/>
          <a:p>
            <a:r>
              <a:rPr lang="da-DK" dirty="0"/>
              <a:t>Der er problemer med åbenlyst salg af ulovlige stoffer på offentligt tilgængelige arealer.</a:t>
            </a:r>
          </a:p>
        </p:txBody>
      </p:sp>
      <p:sp>
        <p:nvSpPr>
          <p:cNvPr id="9" name="Rektangel 8"/>
          <p:cNvSpPr/>
          <p:nvPr/>
        </p:nvSpPr>
        <p:spPr>
          <a:xfrm>
            <a:off x="827584" y="6121810"/>
            <a:ext cx="8016988" cy="646331"/>
          </a:xfrm>
          <a:prstGeom prst="rect">
            <a:avLst/>
          </a:prstGeom>
          <a:solidFill>
            <a:schemeClr val="bg2">
              <a:lumMod val="40000"/>
              <a:lumOff val="60000"/>
            </a:schemeClr>
          </a:solidFill>
        </p:spPr>
        <p:txBody>
          <a:bodyPr wrap="square">
            <a:spAutoFit/>
          </a:bodyPr>
          <a:lstStyle/>
          <a:p>
            <a:r>
              <a:rPr lang="da-DK" dirty="0"/>
              <a:t>Vi mangler et stort foreningshus i Brøndby Strand, hvor alle klubber kan holde møder og </a:t>
            </a:r>
            <a:r>
              <a:rPr lang="da-DK" dirty="0" smtClean="0"/>
              <a:t>spise sammen </a:t>
            </a:r>
            <a:r>
              <a:rPr lang="da-DK" dirty="0"/>
              <a:t>og lære folk fra andre kulturer at kende.</a:t>
            </a:r>
          </a:p>
        </p:txBody>
      </p:sp>
      <p:sp>
        <p:nvSpPr>
          <p:cNvPr id="10" name="Rektangel 9"/>
          <p:cNvSpPr/>
          <p:nvPr/>
        </p:nvSpPr>
        <p:spPr>
          <a:xfrm>
            <a:off x="2885999" y="2683076"/>
            <a:ext cx="6089278" cy="923330"/>
          </a:xfrm>
          <a:prstGeom prst="rect">
            <a:avLst/>
          </a:prstGeom>
          <a:solidFill>
            <a:schemeClr val="accent1">
              <a:lumMod val="90000"/>
            </a:schemeClr>
          </a:solidFill>
        </p:spPr>
        <p:txBody>
          <a:bodyPr wrap="square">
            <a:spAutoFit/>
          </a:bodyPr>
          <a:lstStyle/>
          <a:p>
            <a:r>
              <a:rPr lang="da-DK" dirty="0"/>
              <a:t>At arbejde med boliger og beboere vil også understøtte bymidten. Et større </a:t>
            </a:r>
            <a:r>
              <a:rPr lang="da-DK" dirty="0" smtClean="0"/>
              <a:t>kundegrundlag og </a:t>
            </a:r>
            <a:r>
              <a:rPr lang="da-DK" dirty="0"/>
              <a:t>boliger i bymidten vil kunne medvirke til at transformere den.</a:t>
            </a:r>
          </a:p>
        </p:txBody>
      </p:sp>
    </p:spTree>
    <p:extLst>
      <p:ext uri="{BB962C8B-B14F-4D97-AF65-F5344CB8AC3E}">
        <p14:creationId xmlns:p14="http://schemas.microsoft.com/office/powerpoint/2010/main" val="405679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Veje, stier og mobilitet</a:t>
            </a:r>
            <a:endParaRPr lang="da-DK" dirty="0"/>
          </a:p>
        </p:txBody>
      </p:sp>
      <p:sp>
        <p:nvSpPr>
          <p:cNvPr id="3" name="Pladsholder til indhold 2"/>
          <p:cNvSpPr>
            <a:spLocks noGrp="1"/>
          </p:cNvSpPr>
          <p:nvPr>
            <p:ph idx="1"/>
          </p:nvPr>
        </p:nvSpPr>
        <p:spPr>
          <a:xfrm>
            <a:off x="457200" y="1873131"/>
            <a:ext cx="8229600" cy="1871910"/>
          </a:xfrm>
        </p:spPr>
        <p:txBody>
          <a:bodyPr/>
          <a:lstStyle/>
          <a:p>
            <a:pPr marL="0" indent="0">
              <a:buNone/>
            </a:pPr>
            <a:r>
              <a:rPr lang="da-DK" sz="1600" dirty="0"/>
              <a:t>Forbindelserne på tværs i bydelen samt til/fra stranden og andre bydele skal forbedres. Fodgængere, cyklister og kollektiv trafik skal gives højere prioritet i det samlede trafikbillede og forbindelserne skal indbyde til mere aktivitet og byliv. Parkeringen og den meget stramme trafikdifferentiering skal revurderes.</a:t>
            </a:r>
          </a:p>
          <a:p>
            <a:pPr marL="0" indent="0">
              <a:buNone/>
            </a:pPr>
            <a:endParaRPr lang="da-DK" sz="1600" dirty="0"/>
          </a:p>
          <a:p>
            <a:pPr marL="0" indent="0">
              <a:buNone/>
            </a:pPr>
            <a:endParaRPr lang="da-DK" sz="1600" dirty="0"/>
          </a:p>
          <a:p>
            <a:pPr marL="0" indent="0">
              <a:buNone/>
            </a:pPr>
            <a:endParaRPr lang="da-DK" dirty="0"/>
          </a:p>
        </p:txBody>
      </p:sp>
      <p:sp>
        <p:nvSpPr>
          <p:cNvPr id="4" name="Tekstfelt 3"/>
          <p:cNvSpPr txBox="1"/>
          <p:nvPr/>
        </p:nvSpPr>
        <p:spPr>
          <a:xfrm>
            <a:off x="152124" y="3467241"/>
            <a:ext cx="8839752" cy="646331"/>
          </a:xfrm>
          <a:prstGeom prst="rect">
            <a:avLst/>
          </a:prstGeom>
          <a:solidFill>
            <a:srgbClr val="CCFFFF"/>
          </a:solidFill>
        </p:spPr>
        <p:txBody>
          <a:bodyPr wrap="square" rtlCol="0">
            <a:spAutoFit/>
          </a:bodyPr>
          <a:lstStyle/>
          <a:p>
            <a:r>
              <a:rPr lang="da-DK" dirty="0" smtClean="0"/>
              <a:t>Gammel Køge Landevej er slidt og hænger meget. Der kunne laves beplantning, rundkørsler, midterrabatter og stillebump. Der bliver i dag kørt meget stærkt.</a:t>
            </a:r>
            <a:endParaRPr lang="da-DK" dirty="0"/>
          </a:p>
        </p:txBody>
      </p:sp>
      <p:sp>
        <p:nvSpPr>
          <p:cNvPr id="5" name="Rektangel 4"/>
          <p:cNvSpPr/>
          <p:nvPr/>
        </p:nvSpPr>
        <p:spPr>
          <a:xfrm>
            <a:off x="202637" y="3003439"/>
            <a:ext cx="5521491" cy="369332"/>
          </a:xfrm>
          <a:prstGeom prst="rect">
            <a:avLst/>
          </a:prstGeom>
          <a:solidFill>
            <a:schemeClr val="accent1"/>
          </a:solidFill>
        </p:spPr>
        <p:txBody>
          <a:bodyPr wrap="square">
            <a:spAutoFit/>
          </a:bodyPr>
          <a:lstStyle/>
          <a:p>
            <a:r>
              <a:rPr lang="da-DK" dirty="0"/>
              <a:t>Alt for mange niveau forskelle til og fra bebyggelser</a:t>
            </a:r>
          </a:p>
        </p:txBody>
      </p:sp>
      <p:sp>
        <p:nvSpPr>
          <p:cNvPr id="6" name="Rektangel 5"/>
          <p:cNvSpPr/>
          <p:nvPr/>
        </p:nvSpPr>
        <p:spPr>
          <a:xfrm>
            <a:off x="2743200" y="4922070"/>
            <a:ext cx="5409732" cy="369332"/>
          </a:xfrm>
          <a:prstGeom prst="rect">
            <a:avLst/>
          </a:prstGeom>
          <a:solidFill>
            <a:schemeClr val="accent3">
              <a:lumMod val="95000"/>
            </a:schemeClr>
          </a:solidFill>
        </p:spPr>
        <p:txBody>
          <a:bodyPr wrap="square">
            <a:spAutoFit/>
          </a:bodyPr>
          <a:lstStyle/>
          <a:p>
            <a:r>
              <a:rPr lang="da-DK" dirty="0" smtClean="0"/>
              <a:t>Der mangler handicap tilgængelighed ved stationen</a:t>
            </a:r>
            <a:endParaRPr lang="da-DK" dirty="0"/>
          </a:p>
        </p:txBody>
      </p:sp>
      <p:sp>
        <p:nvSpPr>
          <p:cNvPr id="7" name="Rektangel 6"/>
          <p:cNvSpPr/>
          <p:nvPr/>
        </p:nvSpPr>
        <p:spPr>
          <a:xfrm>
            <a:off x="202637" y="6403672"/>
            <a:ext cx="5282342" cy="369332"/>
          </a:xfrm>
          <a:prstGeom prst="rect">
            <a:avLst/>
          </a:prstGeom>
          <a:solidFill>
            <a:srgbClr val="CCCCFF"/>
          </a:solidFill>
        </p:spPr>
        <p:txBody>
          <a:bodyPr wrap="square">
            <a:spAutoFit/>
          </a:bodyPr>
          <a:lstStyle/>
          <a:p>
            <a:r>
              <a:rPr lang="da-DK" dirty="0"/>
              <a:t>Væk med blindgyder og utrygge gennemgange</a:t>
            </a:r>
          </a:p>
        </p:txBody>
      </p:sp>
      <p:sp>
        <p:nvSpPr>
          <p:cNvPr id="8" name="Rektangel 7"/>
          <p:cNvSpPr/>
          <p:nvPr/>
        </p:nvSpPr>
        <p:spPr>
          <a:xfrm>
            <a:off x="457200" y="4205100"/>
            <a:ext cx="4572000" cy="646331"/>
          </a:xfrm>
          <a:prstGeom prst="rect">
            <a:avLst/>
          </a:prstGeom>
          <a:solidFill>
            <a:srgbClr val="CCFFCC"/>
          </a:solidFill>
        </p:spPr>
        <p:txBody>
          <a:bodyPr>
            <a:spAutoFit/>
          </a:bodyPr>
          <a:lstStyle/>
          <a:p>
            <a:r>
              <a:rPr lang="da-DK" dirty="0"/>
              <a:t>Der mangler lokale busruter til dem der bor langt fra bymidten. Et alternativ til 500s.</a:t>
            </a:r>
          </a:p>
        </p:txBody>
      </p:sp>
      <p:sp>
        <p:nvSpPr>
          <p:cNvPr id="9" name="Rektangel 8"/>
          <p:cNvSpPr/>
          <p:nvPr/>
        </p:nvSpPr>
        <p:spPr>
          <a:xfrm>
            <a:off x="611560" y="5385872"/>
            <a:ext cx="8298365" cy="923330"/>
          </a:xfrm>
          <a:prstGeom prst="rect">
            <a:avLst/>
          </a:prstGeom>
          <a:solidFill>
            <a:srgbClr val="CCECFF"/>
          </a:solidFill>
        </p:spPr>
        <p:txBody>
          <a:bodyPr wrap="square">
            <a:spAutoFit/>
          </a:bodyPr>
          <a:lstStyle/>
          <a:p>
            <a:r>
              <a:rPr lang="da-DK" dirty="0"/>
              <a:t>Der er mange </a:t>
            </a:r>
            <a:r>
              <a:rPr lang="da-DK" dirty="0" smtClean="0"/>
              <a:t>steder, </a:t>
            </a:r>
            <a:r>
              <a:rPr lang="da-DK" dirty="0"/>
              <a:t>hvor det ikke er trygt at gå. Der skal være gode og trygge forhold for både børn, unge, familier og </a:t>
            </a:r>
            <a:r>
              <a:rPr lang="da-DK" dirty="0" smtClean="0"/>
              <a:t>ældre når </a:t>
            </a:r>
            <a:r>
              <a:rPr lang="da-DK" dirty="0"/>
              <a:t>de skal bevæge sig rundt i bydelen især til </a:t>
            </a:r>
            <a:r>
              <a:rPr lang="da-DK" dirty="0" err="1" smtClean="0"/>
              <a:t>station,center</a:t>
            </a:r>
            <a:r>
              <a:rPr lang="da-DK" dirty="0" smtClean="0"/>
              <a:t> </a:t>
            </a:r>
            <a:r>
              <a:rPr lang="da-DK" dirty="0"/>
              <a:t>og lignende centrale </a:t>
            </a:r>
            <a:r>
              <a:rPr lang="da-DK" dirty="0" err="1"/>
              <a:t>byfunktioner</a:t>
            </a:r>
            <a:endParaRPr lang="da-DK" dirty="0"/>
          </a:p>
        </p:txBody>
      </p:sp>
    </p:spTree>
    <p:extLst>
      <p:ext uri="{BB962C8B-B14F-4D97-AF65-F5344CB8AC3E}">
        <p14:creationId xmlns:p14="http://schemas.microsoft.com/office/powerpoint/2010/main" val="3439621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a-DK" dirty="0" smtClean="0"/>
              <a:t>Natur, bevægelse og bæredygtighed</a:t>
            </a:r>
            <a:endParaRPr lang="da-DK" dirty="0"/>
          </a:p>
        </p:txBody>
      </p:sp>
      <p:sp>
        <p:nvSpPr>
          <p:cNvPr id="3" name="Pladsholder til indhold 2"/>
          <p:cNvSpPr>
            <a:spLocks noGrp="1"/>
          </p:cNvSpPr>
          <p:nvPr>
            <p:ph idx="1"/>
          </p:nvPr>
        </p:nvSpPr>
        <p:spPr>
          <a:xfrm>
            <a:off x="455836" y="1912892"/>
            <a:ext cx="8229600" cy="1655886"/>
          </a:xfrm>
        </p:spPr>
        <p:txBody>
          <a:bodyPr/>
          <a:lstStyle/>
          <a:p>
            <a:pPr marL="0" indent="0">
              <a:buNone/>
            </a:pPr>
            <a:r>
              <a:rPr lang="da-DK" sz="1600" dirty="0"/>
              <a:t>Der skal sættes høje standarder for bæredygtighed, både i renovering og nybyggeri. Bydelens mange grønne områder skal udvikles, så de skaber mere værdi for beboerne på tværs af de enkelte kvarterer. Større biodiversitet, flere muligheder for bevægelse og lokal håndtering af regnvand skal have høj prioritet. </a:t>
            </a:r>
          </a:p>
          <a:p>
            <a:pPr marL="0" indent="0">
              <a:buNone/>
            </a:pPr>
            <a:endParaRPr lang="da-DK" sz="1600" dirty="0"/>
          </a:p>
          <a:p>
            <a:pPr marL="0" indent="0">
              <a:buNone/>
            </a:pPr>
            <a:endParaRPr lang="da-DK" sz="1600" dirty="0" smtClean="0"/>
          </a:p>
          <a:p>
            <a:pPr marL="0" indent="0">
              <a:buNone/>
            </a:pPr>
            <a:endParaRPr lang="da-DK" sz="1600" dirty="0"/>
          </a:p>
          <a:p>
            <a:pPr marL="0" indent="0">
              <a:buNone/>
            </a:pPr>
            <a:endParaRPr lang="da-DK" dirty="0"/>
          </a:p>
        </p:txBody>
      </p:sp>
      <p:sp>
        <p:nvSpPr>
          <p:cNvPr id="4" name="Tekstfelt 3"/>
          <p:cNvSpPr txBox="1"/>
          <p:nvPr/>
        </p:nvSpPr>
        <p:spPr>
          <a:xfrm>
            <a:off x="3779912" y="3275693"/>
            <a:ext cx="4980851" cy="369332"/>
          </a:xfrm>
          <a:prstGeom prst="rect">
            <a:avLst/>
          </a:prstGeom>
          <a:solidFill>
            <a:srgbClr val="CCFFCC"/>
          </a:solidFill>
        </p:spPr>
        <p:txBody>
          <a:bodyPr wrap="none" rtlCol="0">
            <a:spAutoFit/>
          </a:bodyPr>
          <a:lstStyle/>
          <a:p>
            <a:r>
              <a:rPr lang="da-DK" dirty="0" smtClean="0"/>
              <a:t>Strandparken gør stedet til en perle i Danmark</a:t>
            </a:r>
            <a:endParaRPr lang="da-DK" dirty="0"/>
          </a:p>
        </p:txBody>
      </p:sp>
      <p:sp>
        <p:nvSpPr>
          <p:cNvPr id="5" name="Tekstfelt 4"/>
          <p:cNvSpPr txBox="1"/>
          <p:nvPr/>
        </p:nvSpPr>
        <p:spPr>
          <a:xfrm>
            <a:off x="152124" y="3789489"/>
            <a:ext cx="8839752" cy="646331"/>
          </a:xfrm>
          <a:prstGeom prst="rect">
            <a:avLst/>
          </a:prstGeom>
          <a:solidFill>
            <a:srgbClr val="CCCCFF"/>
          </a:solidFill>
        </p:spPr>
        <p:txBody>
          <a:bodyPr wrap="square" rtlCol="0">
            <a:spAutoFit/>
          </a:bodyPr>
          <a:lstStyle/>
          <a:p>
            <a:r>
              <a:rPr lang="da-DK" dirty="0" smtClean="0"/>
              <a:t>Vejrabatterne er kedelige græsplæner, hvis der blev plantet blomster og blomstrende træer ville det medføre mere liv og pengene til græsslåning kunne spares</a:t>
            </a:r>
            <a:endParaRPr lang="da-DK" dirty="0"/>
          </a:p>
        </p:txBody>
      </p:sp>
      <p:sp>
        <p:nvSpPr>
          <p:cNvPr id="6" name="Rektangel 5"/>
          <p:cNvSpPr/>
          <p:nvPr/>
        </p:nvSpPr>
        <p:spPr>
          <a:xfrm>
            <a:off x="1229048" y="4559100"/>
            <a:ext cx="4572000" cy="646331"/>
          </a:xfrm>
          <a:prstGeom prst="rect">
            <a:avLst/>
          </a:prstGeom>
          <a:solidFill>
            <a:srgbClr val="CCECFF"/>
          </a:solidFill>
        </p:spPr>
        <p:txBody>
          <a:bodyPr>
            <a:spAutoFit/>
          </a:bodyPr>
          <a:lstStyle/>
          <a:p>
            <a:r>
              <a:rPr lang="da-DK" dirty="0"/>
              <a:t>Esplanadebunden skal være et levende </a:t>
            </a:r>
            <a:r>
              <a:rPr lang="da-DK" dirty="0" smtClean="0"/>
              <a:t>område. Der mangler i dag oplevelser.</a:t>
            </a:r>
            <a:endParaRPr lang="da-DK" dirty="0"/>
          </a:p>
        </p:txBody>
      </p:sp>
      <p:sp>
        <p:nvSpPr>
          <p:cNvPr id="7" name="Rektangel 6"/>
          <p:cNvSpPr/>
          <p:nvPr/>
        </p:nvSpPr>
        <p:spPr>
          <a:xfrm>
            <a:off x="3515048" y="5323685"/>
            <a:ext cx="4572000" cy="646331"/>
          </a:xfrm>
          <a:prstGeom prst="rect">
            <a:avLst/>
          </a:prstGeom>
          <a:solidFill>
            <a:schemeClr val="accent3">
              <a:lumMod val="95000"/>
            </a:schemeClr>
          </a:solidFill>
        </p:spPr>
        <p:txBody>
          <a:bodyPr>
            <a:spAutoFit/>
          </a:bodyPr>
          <a:lstStyle/>
          <a:p>
            <a:r>
              <a:rPr lang="da-DK" dirty="0"/>
              <a:t>Væk med alle plæner og fodboldbaner som ingen alligevel bruger</a:t>
            </a:r>
          </a:p>
        </p:txBody>
      </p:sp>
      <p:sp>
        <p:nvSpPr>
          <p:cNvPr id="8" name="Rektangel 7"/>
          <p:cNvSpPr/>
          <p:nvPr/>
        </p:nvSpPr>
        <p:spPr>
          <a:xfrm>
            <a:off x="755576" y="6093296"/>
            <a:ext cx="6264696" cy="369332"/>
          </a:xfrm>
          <a:prstGeom prst="rect">
            <a:avLst/>
          </a:prstGeom>
          <a:solidFill>
            <a:schemeClr val="accent1">
              <a:lumMod val="75000"/>
            </a:schemeClr>
          </a:solidFill>
        </p:spPr>
        <p:txBody>
          <a:bodyPr wrap="square">
            <a:spAutoFit/>
          </a:bodyPr>
          <a:lstStyle/>
          <a:p>
            <a:r>
              <a:rPr lang="da-DK" dirty="0"/>
              <a:t>Den gode balance mellem byen og naturen er væsentlig.</a:t>
            </a:r>
          </a:p>
        </p:txBody>
      </p:sp>
    </p:spTree>
    <p:extLst>
      <p:ext uri="{BB962C8B-B14F-4D97-AF65-F5344CB8AC3E}">
        <p14:creationId xmlns:p14="http://schemas.microsoft.com/office/powerpoint/2010/main" val="2184490056"/>
      </p:ext>
    </p:extLst>
  </p:cSld>
  <p:clrMapOvr>
    <a:masterClrMapping/>
  </p:clrMapOvr>
</p:sld>
</file>

<file path=ppt/theme/theme1.xml><?xml version="1.0" encoding="utf-8"?>
<a:theme xmlns:a="http://schemas.openxmlformats.org/drawingml/2006/main" name="tmp81">
  <a:themeElements>
    <a:clrScheme name="Kontor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tema">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ntor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ntor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ntor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ntor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ntor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ntor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ntor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ntor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ntor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ntor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ntor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tmp81</Template>
  <TotalTime>5350</TotalTime>
  <Words>2129</Words>
  <Application>Microsoft Office PowerPoint</Application>
  <PresentationFormat>Skærmshow (4:3)</PresentationFormat>
  <Paragraphs>142</Paragraphs>
  <Slides>13</Slides>
  <Notes>13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13</vt:i4>
      </vt:variant>
    </vt:vector>
  </HeadingPairs>
  <TitlesOfParts>
    <vt:vector size="20" baseType="lpstr">
      <vt:lpstr>Arial</vt:lpstr>
      <vt:lpstr>Calibri</vt:lpstr>
      <vt:lpstr>Franklin Gothic Book</vt:lpstr>
      <vt:lpstr>Franklin Gothic Demi</vt:lpstr>
      <vt:lpstr>Franklin Gothic Demi Cond</vt:lpstr>
      <vt:lpstr>Wingdings</vt:lpstr>
      <vt:lpstr>tmp81</vt:lpstr>
      <vt:lpstr>Fremtidens Brøndby Strand </vt:lpstr>
      <vt:lpstr>PowerPoint-præsentation</vt:lpstr>
      <vt:lpstr>PowerPoint-præsentation</vt:lpstr>
      <vt:lpstr>PowerPoint-præsentation</vt:lpstr>
      <vt:lpstr>Vision og fokusområder er i høring frem til og med den 17. maj 2021 </vt:lpstr>
      <vt:lpstr>Boliger og beboere</vt:lpstr>
      <vt:lpstr>Bymidten, kulturlivet og de fælles byfunktioner</vt:lpstr>
      <vt:lpstr>Veje, stier og mobilitet</vt:lpstr>
      <vt:lpstr>Natur, bevægelse og bæredygtighed</vt:lpstr>
      <vt:lpstr>PowerPoint-præsentation</vt:lpstr>
      <vt:lpstr>De 259 input er blevet tematiseret og noteret</vt:lpstr>
      <vt:lpstr>Input med et kortere sigte</vt:lpstr>
      <vt:lpstr>PowerPoint-præsentation</vt:lpstr>
    </vt:vector>
  </TitlesOfParts>
  <Company>Brøndby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Terminal installer</dc:creator>
  <cp:lastModifiedBy>Elisabeth Lihn Wolff</cp:lastModifiedBy>
  <cp:revision>400</cp:revision>
  <cp:lastPrinted>2021-04-08T13:09:00Z</cp:lastPrinted>
  <dcterms:created xsi:type="dcterms:W3CDTF">2013-03-19T11:09:27Z</dcterms:created>
  <dcterms:modified xsi:type="dcterms:W3CDTF">2021-05-10T20:05:33Z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MetadataId">
    <vt:lpwstr>23000293020-225110002674503</vt:lpwstr>
  </property>
  <property fmtid="{D5CDD505-2E9C-101B-9397-08002B2CF9AE}" pid="3" name="DocumentNumber">
    <vt:lpwstr>D2020-254930</vt:lpwstr>
  </property>
  <property fmtid="{D5CDD505-2E9C-101B-9397-08002B2CF9AE}" pid="4" name="DocumentContentId">
    <vt:lpwstr>2563F080290C40B08596912F6A4AADD9</vt:lpwstr>
  </property>
  <property fmtid="{D5CDD505-2E9C-101B-9397-08002B2CF9AE}" pid="5" name="DocumentReadOnly">
    <vt:lpwstr>False</vt:lpwstr>
  </property>
  <property fmtid="{D5CDD505-2E9C-101B-9397-08002B2CF9AE}" pid="6" name="IsNovaDocument">
    <vt:lpwstr>True</vt:lpwstr>
  </property>
</Properties>
</file>